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89" r:id="rId3"/>
    <p:sldId id="290" r:id="rId4"/>
    <p:sldId id="320" r:id="rId5"/>
    <p:sldId id="322" r:id="rId6"/>
    <p:sldId id="324" r:id="rId7"/>
    <p:sldId id="32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91" r:id="rId27"/>
    <p:sldId id="293" r:id="rId28"/>
    <p:sldId id="292" r:id="rId29"/>
    <p:sldId id="299" r:id="rId30"/>
    <p:sldId id="295" r:id="rId31"/>
    <p:sldId id="296" r:id="rId32"/>
    <p:sldId id="297" r:id="rId33"/>
    <p:sldId id="298" r:id="rId34"/>
    <p:sldId id="301" r:id="rId35"/>
    <p:sldId id="300" r:id="rId36"/>
    <p:sldId id="294" r:id="rId37"/>
    <p:sldId id="286" r:id="rId38"/>
    <p:sldId id="325" r:id="rId39"/>
    <p:sldId id="326" r:id="rId40"/>
    <p:sldId id="327" r:id="rId41"/>
    <p:sldId id="328" r:id="rId42"/>
    <p:sldId id="329" r:id="rId43"/>
    <p:sldId id="334" r:id="rId44"/>
    <p:sldId id="330" r:id="rId45"/>
    <p:sldId id="331" r:id="rId46"/>
    <p:sldId id="332" r:id="rId47"/>
    <p:sldId id="333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D838-3AC2-4169-A6CF-486A53CCBA9A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404-A987-4C95-BAFE-A982837707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2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6E7C-B099-47FA-9C15-EDD0911D572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95290"/>
      </p:ext>
    </p:extLst>
  </p:cSld>
  <p:clrMapOvr>
    <a:masterClrMapping/>
  </p:clrMapOvr>
  <p:transition spd="med" advClick="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2F78-996F-4C6B-9667-AFD5BC01897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26747"/>
      </p:ext>
    </p:extLst>
  </p:cSld>
  <p:clrMapOvr>
    <a:masterClrMapping/>
  </p:clrMapOvr>
  <p:transition spd="med" advClick="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0139-7A4A-49F4-A432-86FD1A286C0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84667"/>
      </p:ext>
    </p:extLst>
  </p:cSld>
  <p:clrMapOvr>
    <a:masterClrMapping/>
  </p:clrMapOvr>
  <p:transition spd="med" advClick="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1254-DD2D-4F34-BB23-2F4696AF187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27784"/>
      </p:ext>
    </p:extLst>
  </p:cSld>
  <p:clrMapOvr>
    <a:masterClrMapping/>
  </p:clrMapOvr>
  <p:transition spd="med" advClick="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D4E8-1699-440F-B64F-6522DE8A3C7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50823"/>
      </p:ext>
    </p:extLst>
  </p:cSld>
  <p:clrMapOvr>
    <a:masterClrMapping/>
  </p:clrMapOvr>
  <p:transition spd="med" advClick="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BF19-1581-4037-9462-8D2C565F276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95719"/>
      </p:ext>
    </p:extLst>
  </p:cSld>
  <p:clrMapOvr>
    <a:masterClrMapping/>
  </p:clrMapOvr>
  <p:transition spd="med" advClick="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BC6F-F9D8-47E8-8BC4-E4B367723D1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01487"/>
      </p:ext>
    </p:extLst>
  </p:cSld>
  <p:clrMapOvr>
    <a:masterClrMapping/>
  </p:clrMapOvr>
  <p:transition spd="med" advClick="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EDCC-E334-4D14-981A-E6453EBA13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47428"/>
      </p:ext>
    </p:extLst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E0FD-1DD7-49EC-A2A2-06E10FCC10D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88938"/>
      </p:ext>
    </p:extLst>
  </p:cSld>
  <p:clrMapOvr>
    <a:masterClrMapping/>
  </p:clrMapOvr>
  <p:transition spd="med" advClick="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B04B-115F-4982-B6A5-CB7D61BF221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63892"/>
      </p:ext>
    </p:extLst>
  </p:cSld>
  <p:clrMapOvr>
    <a:masterClrMapping/>
  </p:clrMapOvr>
  <p:transition spd="med" advClick="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E19A-BCFC-4796-82CC-61F96969933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1920"/>
      </p:ext>
    </p:extLst>
  </p:cSld>
  <p:clrMapOvr>
    <a:masterClrMapping/>
  </p:clrMapOvr>
  <p:transition spd="med" advClick="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609B-9E2C-40CA-AED6-68902D1A473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2392"/>
      </p:ext>
    </p:extLst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36B1-58C9-4801-A5AE-D9BCF04C7F3D}" type="datetimeFigureOut">
              <a:rPr lang="de-DE" smtClean="0"/>
              <a:pPr/>
              <a:t>29.10.2018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B9A7A-0256-4DFB-BB7B-287F0093496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0/08/Flag_of_Switzerland_(Pantone).sv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1rxCqtkQ1U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7.jpe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17.jpe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jp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9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8.wmf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liglotti4.eu/img/Agenda/ED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883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6977" y="5493206"/>
            <a:ext cx="23762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dirty="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>2018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443805"/>
      </p:ext>
    </p:extLst>
  </p:cSld>
  <p:clrMapOvr>
    <a:masterClrMapping/>
  </p:clrMapOvr>
  <p:transition spd="slow" advTm="107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16485"/>
            <a:ext cx="89602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4: </a:t>
            </a:r>
            <a:endParaRPr lang="en-GB" sz="6600" b="1" dirty="0">
              <a:solidFill>
                <a:prstClr val="white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When it is midday in Liverpool, what time is it in Portugal?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midday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11am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2pm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452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207077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5: </a:t>
            </a:r>
            <a:endParaRPr lang="en-GB" sz="6600" b="1" dirty="0">
              <a:solidFill>
                <a:prstClr val="white"/>
              </a:solidFill>
            </a:endParaRP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 What would you do with a </a:t>
            </a:r>
            <a:r>
              <a:rPr lang="en-GB" sz="4800" b="1" dirty="0" err="1" smtClean="0">
                <a:solidFill>
                  <a:schemeClr val="bg1"/>
                </a:solidFill>
              </a:rPr>
              <a:t>frikadeller</a:t>
            </a:r>
            <a:r>
              <a:rPr lang="en-GB" sz="4800" b="1" dirty="0" smtClean="0">
                <a:solidFill>
                  <a:schemeClr val="bg1"/>
                </a:solidFill>
              </a:rPr>
              <a:t>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Wear it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Watch it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Eat it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2690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96" y="195605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6: </a:t>
            </a:r>
            <a:endParaRPr lang="en-GB" sz="6600" b="1" dirty="0">
              <a:solidFill>
                <a:prstClr val="white"/>
              </a:solidFill>
            </a:endParaRP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 Which of these islands is part of France?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Corsica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Capri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Sardinia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3782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188789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7: </a:t>
            </a:r>
            <a:endParaRPr lang="en-GB" sz="6600" b="1" dirty="0">
              <a:solidFill>
                <a:prstClr val="white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Which country is not part of the Iberian Peninsula?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Italy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Spain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Portugal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71045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07341"/>
            <a:ext cx="9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000" b="1" dirty="0">
                <a:solidFill>
                  <a:prstClr val="white"/>
                </a:solidFill>
              </a:rPr>
              <a:t>Question </a:t>
            </a:r>
            <a:r>
              <a:rPr lang="en-GB" sz="6000" b="1" dirty="0" smtClean="0">
                <a:solidFill>
                  <a:prstClr val="white"/>
                </a:solidFill>
              </a:rPr>
              <a:t>8: </a:t>
            </a:r>
            <a:endParaRPr lang="en-GB" sz="6000" b="1" dirty="0">
              <a:solidFill>
                <a:prstClr val="white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Boże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Narodzenie</a:t>
            </a:r>
            <a:r>
              <a:rPr lang="en-GB" sz="4400" b="1" dirty="0" smtClean="0">
                <a:solidFill>
                  <a:schemeClr val="bg1"/>
                </a:solidFill>
              </a:rPr>
              <a:t> (Polish) , </a:t>
            </a:r>
            <a:r>
              <a:rPr lang="en-GB" sz="4400" b="1" dirty="0" err="1" smtClean="0">
                <a:solidFill>
                  <a:schemeClr val="bg1"/>
                </a:solidFill>
              </a:rPr>
              <a:t>Natale</a:t>
            </a:r>
            <a:r>
              <a:rPr lang="en-GB" sz="4400" b="1" dirty="0" smtClean="0">
                <a:solidFill>
                  <a:schemeClr val="bg1"/>
                </a:solidFill>
              </a:rPr>
              <a:t> (Italian) </a:t>
            </a:r>
            <a:r>
              <a:rPr lang="en-GB" sz="4400" b="1" dirty="0">
                <a:solidFill>
                  <a:schemeClr val="bg1"/>
                </a:solidFill>
              </a:rPr>
              <a:t>and </a:t>
            </a:r>
            <a:r>
              <a:rPr lang="en-GB" sz="4400" b="1" dirty="0" err="1" smtClean="0">
                <a:solidFill>
                  <a:schemeClr val="bg1"/>
                </a:solidFill>
              </a:rPr>
              <a:t>Kerstdagen</a:t>
            </a:r>
            <a:r>
              <a:rPr lang="en-GB" sz="4400" b="1" dirty="0" smtClean="0">
                <a:solidFill>
                  <a:schemeClr val="bg1"/>
                </a:solidFill>
              </a:rPr>
              <a:t> (Dutch) mean?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307234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Birthday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Christmas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Good morning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56661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776" y="195605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9:</a:t>
            </a:r>
            <a:r>
              <a:rPr lang="en-GB" sz="4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4800" b="1" dirty="0" smtClean="0">
                <a:solidFill>
                  <a:schemeClr val="bg1"/>
                </a:solidFill>
              </a:rPr>
              <a:t>Which country is famous for apple strudel?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92494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Ireland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France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Austria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43939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195605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10: 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Which car company is NOT European?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Kia</a:t>
            </a:r>
          </a:p>
          <a:p>
            <a:pPr marL="914400" indent="-914400">
              <a:buFontTx/>
              <a:buAutoNum type="alphaLcParenR"/>
            </a:pPr>
            <a:endParaRPr lang="en-GB" sz="4800" b="1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Seat</a:t>
            </a:r>
          </a:p>
          <a:p>
            <a:endParaRPr lang="en-GB" sz="4800" b="1" dirty="0">
              <a:solidFill>
                <a:schemeClr val="bg1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c)    Fiat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47068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404664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11:</a:t>
            </a:r>
            <a:r>
              <a:rPr lang="en-GB" sz="4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4800" b="1" dirty="0" smtClean="0">
                <a:solidFill>
                  <a:schemeClr val="bg1"/>
                </a:solidFill>
              </a:rPr>
              <a:t>What shape is the Swiss flag?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Rectangle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Square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Triangle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2803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12: 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What does the Italian phrase ‘</a:t>
            </a:r>
            <a:r>
              <a:rPr lang="en-GB" sz="4800" b="1" dirty="0" err="1" smtClean="0">
                <a:solidFill>
                  <a:schemeClr val="bg1"/>
                </a:solidFill>
              </a:rPr>
              <a:t>che</a:t>
            </a:r>
            <a:r>
              <a:rPr lang="en-GB" sz="4800" b="1" dirty="0" smtClean="0">
                <a:solidFill>
                  <a:schemeClr val="bg1"/>
                </a:solidFill>
              </a:rPr>
              <a:t> ore </a:t>
            </a:r>
            <a:r>
              <a:rPr lang="en-GB" sz="4800" b="1" dirty="0" err="1" smtClean="0">
                <a:solidFill>
                  <a:schemeClr val="bg1"/>
                </a:solidFill>
              </a:rPr>
              <a:t>sono</a:t>
            </a:r>
            <a:r>
              <a:rPr lang="en-GB" sz="4800" b="1" dirty="0" smtClean="0">
                <a:solidFill>
                  <a:schemeClr val="bg1"/>
                </a:solidFill>
              </a:rPr>
              <a:t>?’ mean?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512" y="298998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What is your name?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Who are you?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What time is it?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3378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13: </a:t>
            </a:r>
            <a:endParaRPr lang="en-GB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Spot the non-German composer?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Strauss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Beethoven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J S Bach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6875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1300"/>
            <a:ext cx="9001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European Day of Languages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2" descr="Photo of the logo for the European Day of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9713"/>
            <a:ext cx="1603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425" y="1765300"/>
            <a:ext cx="87852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</a:rPr>
              <a:t>European </a:t>
            </a:r>
            <a:r>
              <a:rPr lang="en-GB" b="1" dirty="0">
                <a:solidFill>
                  <a:srgbClr val="000000"/>
                </a:solidFill>
              </a:rPr>
              <a:t>Day of Languages </a:t>
            </a:r>
            <a:r>
              <a:rPr lang="en-GB" b="1" dirty="0" smtClean="0">
                <a:solidFill>
                  <a:srgbClr val="000000"/>
                </a:solidFill>
              </a:rPr>
              <a:t>is normally celebrated on 26</a:t>
            </a:r>
            <a:r>
              <a:rPr lang="en-GB" b="1" baseline="30000" dirty="0" smtClean="0">
                <a:solidFill>
                  <a:srgbClr val="000000"/>
                </a:solidFill>
              </a:rPr>
              <a:t>th</a:t>
            </a:r>
            <a:r>
              <a:rPr lang="en-GB" b="1" dirty="0" smtClean="0">
                <a:solidFill>
                  <a:srgbClr val="000000"/>
                </a:solidFill>
              </a:rPr>
              <a:t> September </a:t>
            </a:r>
            <a:r>
              <a:rPr lang="en-GB" b="1" dirty="0">
                <a:solidFill>
                  <a:srgbClr val="000000"/>
                </a:solidFill>
              </a:rPr>
              <a:t>each year</a:t>
            </a:r>
            <a:r>
              <a:rPr lang="en-GB" dirty="0" smtClean="0">
                <a:solidFill>
                  <a:srgbClr val="000000"/>
                </a:solidFill>
              </a:rPr>
              <a:t>. </a:t>
            </a:r>
            <a:r>
              <a:rPr lang="en-GB" b="1" dirty="0" smtClean="0">
                <a:solidFill>
                  <a:srgbClr val="000000"/>
                </a:solidFill>
              </a:rPr>
              <a:t>We are celebrating it this week instead.</a:t>
            </a:r>
            <a:r>
              <a:rPr lang="en-GB" dirty="0">
                <a:solidFill>
                  <a:srgbClr val="000000"/>
                </a:solidFill>
              </a:rPr>
              <a:t> </a:t>
            </a:r>
            <a:endParaRPr lang="en-GB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general objectives of the European Day of Languages are: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Alerting the public to the importance of language learning and diversifying the range of languages learnt in order to increase </a:t>
            </a:r>
            <a:r>
              <a:rPr lang="en-GB" dirty="0" smtClean="0">
                <a:solidFill>
                  <a:srgbClr val="000000"/>
                </a:solidFill>
              </a:rPr>
              <a:t>intercultural </a:t>
            </a:r>
            <a:r>
              <a:rPr lang="en-GB" dirty="0">
                <a:solidFill>
                  <a:srgbClr val="000000"/>
                </a:solidFill>
              </a:rPr>
              <a:t>understanding</a:t>
            </a:r>
            <a:r>
              <a:rPr lang="en-GB" dirty="0" smtClean="0">
                <a:solidFill>
                  <a:srgbClr val="000000"/>
                </a:solidFill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Promoting the rich linguistic and cultural diversity of Europe</a:t>
            </a:r>
            <a:r>
              <a:rPr lang="en-GB" dirty="0" smtClean="0">
                <a:solidFill>
                  <a:srgbClr val="000000"/>
                </a:solidFill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Encouraging lifelong language learning in and out of school, whether for study purposes, for professional needs, for purposes of mobility or for pleasure and exchanges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43351"/>
      </p:ext>
    </p:extLst>
  </p:cSld>
  <p:clrMapOvr>
    <a:masterClrMapping/>
  </p:clrMapOvr>
  <p:transition spd="slow" advTm="4102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11663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14: 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Which of the following cheeses is not French?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err="1" smtClean="0">
                <a:solidFill>
                  <a:schemeClr val="bg1"/>
                </a:solidFill>
              </a:rPr>
              <a:t>Manchego</a:t>
            </a:r>
            <a:endParaRPr lang="en-GB" sz="4800" b="1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Brie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Camembert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07266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16632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15: 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Which group of languages does English belong to?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200" y="285293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Romance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FontTx/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Germanic</a:t>
            </a:r>
          </a:p>
          <a:p>
            <a:endParaRPr lang="en-GB" sz="4800" b="1" dirty="0" smtClean="0">
              <a:solidFill>
                <a:schemeClr val="bg1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c)    Slavic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67603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Q1: </a:t>
            </a:r>
            <a:r>
              <a:rPr lang="en-GB" sz="2800" b="1" dirty="0">
                <a:solidFill>
                  <a:schemeClr val="bg1"/>
                </a:solidFill>
              </a:rPr>
              <a:t>If you were drinking </a:t>
            </a:r>
            <a:r>
              <a:rPr lang="en-GB" sz="2800" b="1" dirty="0" err="1">
                <a:solidFill>
                  <a:schemeClr val="bg1"/>
                </a:solidFill>
              </a:rPr>
              <a:t>horchata</a:t>
            </a:r>
            <a:r>
              <a:rPr lang="en-GB" sz="2800" b="1" dirty="0">
                <a:solidFill>
                  <a:schemeClr val="bg1"/>
                </a:solidFill>
              </a:rPr>
              <a:t>, where would you be?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 Spain. </a:t>
            </a:r>
            <a:r>
              <a:rPr lang="en-GB" sz="2800" b="1" dirty="0" err="1" smtClean="0">
                <a:solidFill>
                  <a:schemeClr val="bg1"/>
                </a:solidFill>
              </a:rPr>
              <a:t>Horchata</a:t>
            </a:r>
            <a:r>
              <a:rPr lang="en-GB" sz="2800" b="1" dirty="0" smtClean="0">
                <a:solidFill>
                  <a:schemeClr val="bg1"/>
                </a:solidFill>
              </a:rPr>
              <a:t> is a nut-based drink.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Q2: </a:t>
            </a:r>
            <a:r>
              <a:rPr lang="en-GB" sz="2800" b="1" dirty="0">
                <a:solidFill>
                  <a:schemeClr val="bg1"/>
                </a:solidFill>
              </a:rPr>
              <a:t>Which is Europe’s busiest port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lphaUcParenR"/>
            </a:pPr>
            <a:r>
              <a:rPr lang="en-GB" sz="2800" b="1" dirty="0" smtClean="0">
                <a:solidFill>
                  <a:schemeClr val="bg1"/>
                </a:solidFill>
              </a:rPr>
              <a:t>Rotterdam – it is the world’s 9</a:t>
            </a:r>
            <a:r>
              <a:rPr lang="en-GB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</a:rPr>
              <a:t> busiest port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Q3: This is the flag of which country?</a:t>
            </a:r>
          </a:p>
          <a:p>
            <a:pPr marL="514350" indent="-514350">
              <a:buAutoNum type="alphaUcParenR" startAt="3"/>
            </a:pPr>
            <a:r>
              <a:rPr lang="en-GB" sz="2800" b="1" dirty="0" smtClean="0">
                <a:solidFill>
                  <a:schemeClr val="bg1"/>
                </a:solidFill>
              </a:rPr>
              <a:t>Greece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Q4: When it is midday in Liverpool, what time is it in Portugal?</a:t>
            </a:r>
          </a:p>
          <a:p>
            <a:pPr marL="514350" indent="-514350">
              <a:buAutoNum type="alphaUcParenR"/>
            </a:pPr>
            <a:r>
              <a:rPr lang="en-GB" sz="2800" b="1" dirty="0" smtClean="0">
                <a:solidFill>
                  <a:schemeClr val="bg1"/>
                </a:solidFill>
              </a:rPr>
              <a:t>Midday (Portugal and UK are in the same time zone)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Q5: </a:t>
            </a:r>
            <a:r>
              <a:rPr lang="en-GB" sz="2800" b="1" dirty="0">
                <a:solidFill>
                  <a:schemeClr val="bg1"/>
                </a:solidFill>
              </a:rPr>
              <a:t>What would you do with a </a:t>
            </a:r>
            <a:r>
              <a:rPr lang="en-GB" sz="2800" b="1" dirty="0" err="1">
                <a:solidFill>
                  <a:schemeClr val="bg1"/>
                </a:solidFill>
              </a:rPr>
              <a:t>frikadeller</a:t>
            </a:r>
            <a:r>
              <a:rPr lang="en-GB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C) Eat it. It is a type of meatball popular in Denmark &amp; Germany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Q6: </a:t>
            </a:r>
            <a:r>
              <a:rPr lang="en-GB" sz="2800" b="1" dirty="0">
                <a:solidFill>
                  <a:schemeClr val="bg1"/>
                </a:solidFill>
              </a:rPr>
              <a:t>Which of these islands is part of </a:t>
            </a:r>
            <a:r>
              <a:rPr lang="en-GB" sz="2800" b="1" dirty="0" smtClean="0">
                <a:solidFill>
                  <a:schemeClr val="bg1"/>
                </a:solidFill>
              </a:rPr>
              <a:t>France?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A) Corsica – Capri and Sardinia are Italian.</a:t>
            </a:r>
          </a:p>
          <a:p>
            <a:pPr marL="0" inden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94800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Q7: Which country is </a:t>
            </a:r>
            <a:r>
              <a:rPr lang="en-GB" sz="2800" b="1" u="sng" dirty="0" smtClean="0">
                <a:solidFill>
                  <a:schemeClr val="bg1"/>
                </a:solidFill>
              </a:rPr>
              <a:t>not</a:t>
            </a:r>
            <a:r>
              <a:rPr lang="en-GB" sz="2800" b="1" dirty="0" smtClean="0">
                <a:solidFill>
                  <a:schemeClr val="bg1"/>
                </a:solidFill>
              </a:rPr>
              <a:t> part of the Iberian Peninsula?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 Italy (Iberia consists of Spain and Portugal)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Q8: </a:t>
            </a:r>
            <a:r>
              <a:rPr lang="en-GB" sz="2800" b="1" dirty="0" err="1">
                <a:solidFill>
                  <a:schemeClr val="bg1"/>
                </a:solidFill>
              </a:rPr>
              <a:t>Boże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Narodzenie</a:t>
            </a:r>
            <a:r>
              <a:rPr lang="en-GB" sz="2800" b="1" dirty="0" smtClean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Natale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and </a:t>
            </a:r>
            <a:r>
              <a:rPr lang="en-GB" sz="2800" b="1" dirty="0" err="1">
                <a:solidFill>
                  <a:schemeClr val="bg1"/>
                </a:solidFill>
              </a:rPr>
              <a:t>Kerstdagen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all mean…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Christmas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Q9: Which country is famous for apple strudel?</a:t>
            </a:r>
          </a:p>
          <a:p>
            <a:pPr marL="514350" indent="-514350">
              <a:buAutoNum type="alphaUcParenR" startAt="3"/>
            </a:pPr>
            <a:r>
              <a:rPr lang="en-GB" sz="2800" b="1" dirty="0" smtClean="0">
                <a:solidFill>
                  <a:schemeClr val="bg1"/>
                </a:solidFill>
              </a:rPr>
              <a:t>Austria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Q10: Which car company is NOT European?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A) Kia (Seat is Spanish and Fiat is Italian)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Q11: What shape is the Swiss flag?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Square </a:t>
            </a:r>
          </a:p>
        </p:txBody>
      </p:sp>
      <p:pic>
        <p:nvPicPr>
          <p:cNvPr id="17410" name="Picture 2" descr="File:Flag of Switzerland (Pantone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00"/>
            <a:ext cx="1106489" cy="9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28446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Q12: </a:t>
            </a:r>
            <a:r>
              <a:rPr lang="en-GB" sz="2800" b="1" dirty="0">
                <a:solidFill>
                  <a:schemeClr val="bg1"/>
                </a:solidFill>
              </a:rPr>
              <a:t>What does the Italian phrase ‘</a:t>
            </a:r>
            <a:r>
              <a:rPr lang="en-GB" sz="2800" b="1" dirty="0" err="1">
                <a:solidFill>
                  <a:schemeClr val="bg1"/>
                </a:solidFill>
              </a:rPr>
              <a:t>che</a:t>
            </a:r>
            <a:r>
              <a:rPr lang="en-GB" sz="2800" b="1" dirty="0">
                <a:solidFill>
                  <a:schemeClr val="bg1"/>
                </a:solidFill>
              </a:rPr>
              <a:t> ore </a:t>
            </a:r>
            <a:r>
              <a:rPr lang="en-GB" sz="2800" b="1" dirty="0" err="1">
                <a:solidFill>
                  <a:schemeClr val="bg1"/>
                </a:solidFill>
              </a:rPr>
              <a:t>sono</a:t>
            </a:r>
            <a:r>
              <a:rPr lang="en-GB" sz="2800" b="1" dirty="0">
                <a:solidFill>
                  <a:schemeClr val="bg1"/>
                </a:solidFill>
              </a:rPr>
              <a:t>?’ mean</a:t>
            </a:r>
            <a:r>
              <a:rPr lang="en-GB" sz="28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C) What time is it?</a:t>
            </a:r>
            <a:endParaRPr lang="en-GB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Q13: Spot the non-German composer.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A)  Strauss. He was Austrian.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Q14: Which of the following cheeses is not French?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</a:t>
            </a:r>
            <a:r>
              <a:rPr lang="en-GB" sz="2800" b="1" dirty="0" err="1" smtClean="0">
                <a:solidFill>
                  <a:schemeClr val="bg1"/>
                </a:solidFill>
              </a:rPr>
              <a:t>Manchego</a:t>
            </a:r>
            <a:r>
              <a:rPr lang="en-GB" sz="2800" b="1" dirty="0" smtClean="0">
                <a:solidFill>
                  <a:schemeClr val="bg1"/>
                </a:solidFill>
              </a:rPr>
              <a:t>       (from Northern Spain)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Q15: Which group of languages does English belong to?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B) Germanic</a:t>
            </a:r>
          </a:p>
          <a:p>
            <a:pPr marL="0" inden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UcParenR"/>
            </a:pPr>
            <a:endParaRPr lang="en-GB" sz="2800" b="1" dirty="0" smtClean="0">
              <a:solidFill>
                <a:schemeClr val="bg1"/>
              </a:solidFill>
            </a:endParaRP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92211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Round 4: Idioms Round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Read the expressions in different languages then work out what the English idiom is. </a:t>
            </a:r>
          </a:p>
          <a:p>
            <a:pPr algn="just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Choose the correct letter from the list on your answer sheet.</a:t>
            </a:r>
          </a:p>
          <a:p>
            <a:pPr algn="just">
              <a:buNone/>
            </a:pPr>
            <a:endParaRPr lang="en-US" sz="3500" b="1" dirty="0" smtClean="0"/>
          </a:p>
          <a:p>
            <a:pPr algn="just">
              <a:buNone/>
            </a:pPr>
            <a:r>
              <a:rPr lang="en-US" sz="3500" b="1" dirty="0" smtClean="0"/>
              <a:t>Answers shown on each slide.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33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rgbClr val="000000"/>
                </a:solidFill>
              </a:rPr>
              <a:t>English idiom:</a:t>
            </a:r>
            <a:br>
              <a:rPr lang="en-GB" sz="3000" b="1" dirty="0" smtClean="0">
                <a:solidFill>
                  <a:srgbClr val="000000"/>
                </a:solidFill>
              </a:rPr>
            </a:br>
            <a:r>
              <a:rPr lang="en-GB" sz="4000" b="1" dirty="0" smtClean="0">
                <a:solidFill>
                  <a:srgbClr val="000000"/>
                </a:solidFill>
              </a:rPr>
              <a:t>G</a:t>
            </a:r>
            <a:r>
              <a:rPr lang="en-GB" sz="3000" b="1" dirty="0" smtClean="0">
                <a:solidFill>
                  <a:srgbClr val="000000"/>
                </a:solidFill>
              </a:rPr>
              <a:t>.   </a:t>
            </a:r>
            <a:r>
              <a:rPr lang="en-GB" sz="4000" b="1" dirty="0" smtClean="0">
                <a:solidFill>
                  <a:srgbClr val="000000"/>
                </a:solidFill>
              </a:rPr>
              <a:t>DON’T </a:t>
            </a:r>
            <a:r>
              <a:rPr lang="en-GB" sz="4000" b="1" dirty="0">
                <a:solidFill>
                  <a:srgbClr val="000000"/>
                </a:solidFill>
              </a:rPr>
              <a:t>JUDGE A BOOK BY ITS </a:t>
            </a:r>
            <a:r>
              <a:rPr lang="en-GB" sz="4000" b="1" dirty="0" smtClean="0">
                <a:solidFill>
                  <a:srgbClr val="000000"/>
                </a:solidFill>
              </a:rPr>
              <a:t>COVER.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0000"/>
                </a:solidFill>
              </a:rPr>
              <a:t> </a:t>
            </a:r>
            <a:endParaRPr lang="en-GB" sz="4800" dirty="0">
              <a:solidFill>
                <a:srgbClr val="000000"/>
              </a:solidFill>
            </a:endParaRPr>
          </a:p>
          <a:p>
            <a:r>
              <a:rPr lang="it-IT" b="1" dirty="0">
                <a:solidFill>
                  <a:srgbClr val="000000"/>
                </a:solidFill>
              </a:rPr>
              <a:t>l'abito non fa il monaco </a:t>
            </a:r>
            <a:r>
              <a:rPr lang="it-IT" dirty="0">
                <a:solidFill>
                  <a:srgbClr val="000000"/>
                </a:solidFill>
              </a:rPr>
              <a:t>(Italian)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Clothes </a:t>
            </a:r>
            <a:r>
              <a:rPr lang="en-GB" dirty="0">
                <a:solidFill>
                  <a:srgbClr val="000000"/>
                </a:solidFill>
              </a:rPr>
              <a:t>do not make the </a:t>
            </a:r>
            <a:r>
              <a:rPr lang="en-GB" dirty="0" smtClean="0">
                <a:solidFill>
                  <a:srgbClr val="000000"/>
                </a:solidFill>
              </a:rPr>
              <a:t>monk.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rgbClr val="000000"/>
                </a:solidFill>
              </a:rPr>
              <a:t>quem vê caras não vê corações </a:t>
            </a:r>
            <a:r>
              <a:rPr lang="pt-BR" dirty="0">
                <a:solidFill>
                  <a:srgbClr val="000000"/>
                </a:solidFill>
              </a:rPr>
              <a:t>(Portuguese)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He </a:t>
            </a:r>
            <a:r>
              <a:rPr lang="en-GB" dirty="0">
                <a:solidFill>
                  <a:srgbClr val="000000"/>
                </a:solidFill>
              </a:rPr>
              <a:t>who sees faces doesn't see </a:t>
            </a:r>
            <a:r>
              <a:rPr lang="en-GB" dirty="0" smtClean="0">
                <a:solidFill>
                  <a:srgbClr val="000000"/>
                </a:solidFill>
              </a:rPr>
              <a:t>hearts.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odijelo</a:t>
            </a:r>
            <a:r>
              <a:rPr lang="en-GB" b="1" dirty="0">
                <a:solidFill>
                  <a:srgbClr val="000000"/>
                </a:solidFill>
              </a:rPr>
              <a:t> ne </a:t>
            </a:r>
            <a:r>
              <a:rPr lang="en-GB" b="1" dirty="0" err="1">
                <a:solidFill>
                  <a:srgbClr val="000000"/>
                </a:solidFill>
              </a:rPr>
              <a:t>čini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čovjeka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(Croatian)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suit doesn't make a </a:t>
            </a:r>
            <a:r>
              <a:rPr lang="en-GB" dirty="0" smtClean="0">
                <a:solidFill>
                  <a:srgbClr val="000000"/>
                </a:solidFill>
              </a:rPr>
              <a:t>man.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nl-NL" b="1" dirty="0">
                <a:solidFill>
                  <a:srgbClr val="000000"/>
                </a:solidFill>
              </a:rPr>
              <a:t>het zijn niet allen koks die lange messen dragen </a:t>
            </a:r>
            <a:r>
              <a:rPr lang="nl-NL" dirty="0">
                <a:solidFill>
                  <a:srgbClr val="000000"/>
                </a:solidFill>
              </a:rPr>
              <a:t>(Dutch)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not only cooks that carry long </a:t>
            </a:r>
            <a:r>
              <a:rPr lang="en-GB" dirty="0" smtClean="0">
                <a:solidFill>
                  <a:srgbClr val="000000"/>
                </a:solidFill>
              </a:rPr>
              <a:t>knives.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nu </a:t>
            </a:r>
            <a:r>
              <a:rPr lang="en-GB" b="1" dirty="0" err="1">
                <a:solidFill>
                  <a:srgbClr val="000000"/>
                </a:solidFill>
              </a:rPr>
              <a:t>haina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il</a:t>
            </a:r>
            <a:r>
              <a:rPr lang="en-GB" b="1" dirty="0">
                <a:solidFill>
                  <a:srgbClr val="000000"/>
                </a:solidFill>
              </a:rPr>
              <a:t> face </a:t>
            </a:r>
            <a:r>
              <a:rPr lang="en-GB" b="1" dirty="0" err="1">
                <a:solidFill>
                  <a:srgbClr val="000000"/>
                </a:solidFill>
              </a:rPr>
              <a:t>pe</a:t>
            </a:r>
            <a:r>
              <a:rPr lang="en-GB" b="1" dirty="0">
                <a:solidFill>
                  <a:srgbClr val="000000"/>
                </a:solidFill>
              </a:rPr>
              <a:t> om </a:t>
            </a:r>
            <a:r>
              <a:rPr lang="en-GB" dirty="0">
                <a:solidFill>
                  <a:srgbClr val="000000"/>
                </a:solidFill>
              </a:rPr>
              <a:t>(Romanian)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Clothes </a:t>
            </a:r>
            <a:r>
              <a:rPr lang="en-GB" dirty="0">
                <a:solidFill>
                  <a:srgbClr val="000000"/>
                </a:solidFill>
              </a:rPr>
              <a:t>do not make the </a:t>
            </a:r>
            <a:r>
              <a:rPr lang="en-GB" dirty="0" smtClean="0">
                <a:solidFill>
                  <a:srgbClr val="000000"/>
                </a:solidFill>
              </a:rPr>
              <a:t>man.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988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English idiom: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 smtClean="0"/>
              <a:t>E.   LIKE FATHER, </a:t>
            </a:r>
            <a:r>
              <a:rPr lang="en-GB" b="1" dirty="0"/>
              <a:t>LIKE </a:t>
            </a:r>
            <a:r>
              <a:rPr lang="en-GB" b="1" dirty="0" smtClean="0"/>
              <a:t>SON.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4419600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kakov</a:t>
            </a:r>
            <a:r>
              <a:rPr lang="en-GB" b="1" dirty="0">
                <a:solidFill>
                  <a:schemeClr val="tx1"/>
                </a:solidFill>
              </a:rPr>
              <a:t> pop </a:t>
            </a:r>
            <a:r>
              <a:rPr lang="en-GB" b="1" dirty="0" err="1">
                <a:solidFill>
                  <a:schemeClr val="tx1"/>
                </a:solidFill>
              </a:rPr>
              <a:t>takov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prihod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(Russian) </a:t>
            </a:r>
            <a:r>
              <a:rPr lang="en-GB" dirty="0" smtClean="0">
                <a:solidFill>
                  <a:schemeClr val="tx1"/>
                </a:solidFill>
              </a:rPr>
              <a:t>Like </a:t>
            </a:r>
            <a:r>
              <a:rPr lang="en-GB" dirty="0">
                <a:solidFill>
                  <a:schemeClr val="tx1"/>
                </a:solidFill>
              </a:rPr>
              <a:t>priest like </a:t>
            </a:r>
            <a:r>
              <a:rPr lang="en-GB" dirty="0" smtClean="0">
                <a:solidFill>
                  <a:schemeClr val="tx1"/>
                </a:solidFill>
              </a:rPr>
              <a:t>church.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filho </a:t>
            </a:r>
            <a:r>
              <a:rPr lang="pt-BR" b="1" dirty="0">
                <a:solidFill>
                  <a:schemeClr val="tx1"/>
                </a:solidFill>
              </a:rPr>
              <a:t>de peixe sabe nadar </a:t>
            </a:r>
            <a:r>
              <a:rPr lang="pt-BR" dirty="0">
                <a:solidFill>
                  <a:schemeClr val="tx1"/>
                </a:solidFill>
              </a:rPr>
              <a:t>(Portuguese) </a:t>
            </a: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fish's child knows how to </a:t>
            </a:r>
            <a:r>
              <a:rPr lang="pt-BR" dirty="0" smtClean="0">
                <a:solidFill>
                  <a:schemeClr val="tx1"/>
                </a:solidFill>
              </a:rPr>
              <a:t>swim.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de </a:t>
            </a:r>
            <a:r>
              <a:rPr lang="en-GB" b="1" dirty="0" err="1">
                <a:solidFill>
                  <a:schemeClr val="tx1"/>
                </a:solidFill>
              </a:rPr>
              <a:t>tal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palo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tal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astilla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(Spanish) </a:t>
            </a:r>
          </a:p>
          <a:p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rom </a:t>
            </a:r>
            <a:r>
              <a:rPr lang="en-GB" dirty="0">
                <a:solidFill>
                  <a:schemeClr val="tx1"/>
                </a:solidFill>
              </a:rPr>
              <a:t>such stick comes such </a:t>
            </a:r>
            <a:r>
              <a:rPr lang="en-GB" dirty="0" smtClean="0">
                <a:solidFill>
                  <a:schemeClr val="tx1"/>
                </a:solidFill>
              </a:rPr>
              <a:t>splinter.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Aká matka, taka Katka</a:t>
            </a:r>
            <a:r>
              <a:rPr lang="pl-PL" dirty="0">
                <a:solidFill>
                  <a:schemeClr val="tx1"/>
                </a:solidFill>
              </a:rPr>
              <a:t>. (Slovak) </a:t>
            </a:r>
          </a:p>
          <a:p>
            <a:r>
              <a:rPr lang="en-GB" dirty="0">
                <a:solidFill>
                  <a:schemeClr val="tx1"/>
                </a:solidFill>
              </a:rPr>
              <a:t>Like mother like </a:t>
            </a:r>
            <a:r>
              <a:rPr lang="en-GB" dirty="0" smtClean="0">
                <a:solidFill>
                  <a:schemeClr val="tx1"/>
                </a:solidFill>
              </a:rPr>
              <a:t>Kate.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Der Apfel fällt nicht weit vom Stamm </a:t>
            </a:r>
            <a:r>
              <a:rPr lang="de-DE" dirty="0">
                <a:solidFill>
                  <a:schemeClr val="tx1"/>
                </a:solidFill>
              </a:rPr>
              <a:t>(German) </a:t>
            </a:r>
          </a:p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he </a:t>
            </a:r>
            <a:r>
              <a:rPr lang="en-GB" dirty="0">
                <a:solidFill>
                  <a:schemeClr val="tx1"/>
                </a:solidFill>
              </a:rPr>
              <a:t>apple does not fall down far from the </a:t>
            </a:r>
            <a:r>
              <a:rPr lang="en-GB" dirty="0" smtClean="0">
                <a:solidFill>
                  <a:schemeClr val="tx1"/>
                </a:solidFill>
              </a:rPr>
              <a:t>tree.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Q.2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84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/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English idiom: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F.  DON’T </a:t>
            </a:r>
            <a:r>
              <a:rPr lang="en-GB" b="1" dirty="0">
                <a:solidFill>
                  <a:srgbClr val="000000"/>
                </a:solidFill>
              </a:rPr>
              <a:t>CRY OVER SPILT </a:t>
            </a:r>
            <a:r>
              <a:rPr lang="en-GB" b="1" dirty="0" smtClean="0">
                <a:solidFill>
                  <a:srgbClr val="000000"/>
                </a:solidFill>
              </a:rPr>
              <a:t>MILK. 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paid </a:t>
            </a:r>
            <a:r>
              <a:rPr lang="en-GB" b="1" dirty="0">
                <a:solidFill>
                  <a:srgbClr val="000000"/>
                </a:solidFill>
              </a:rPr>
              <a:t>â </a:t>
            </a:r>
            <a:r>
              <a:rPr lang="en-GB" b="1" dirty="0" err="1">
                <a:solidFill>
                  <a:srgbClr val="000000"/>
                </a:solidFill>
              </a:rPr>
              <a:t>chodi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pais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ar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ôl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piso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(Welsh)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Don't </a:t>
            </a:r>
            <a:r>
              <a:rPr lang="en-GB" dirty="0">
                <a:solidFill>
                  <a:srgbClr val="000000"/>
                </a:solidFill>
              </a:rPr>
              <a:t>lift a petticoat after </a:t>
            </a:r>
            <a:r>
              <a:rPr lang="en-GB" dirty="0" smtClean="0">
                <a:solidFill>
                  <a:srgbClr val="000000"/>
                </a:solidFill>
              </a:rPr>
              <a:t>peeing.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kusat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sebe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lokti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(Russian)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bite one’s </a:t>
            </a:r>
            <a:r>
              <a:rPr lang="en-GB" dirty="0" smtClean="0">
                <a:solidFill>
                  <a:srgbClr val="000000"/>
                </a:solidFill>
              </a:rPr>
              <a:t>elbows.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hu-HU" b="1" dirty="0">
                <a:solidFill>
                  <a:srgbClr val="000000"/>
                </a:solidFill>
              </a:rPr>
              <a:t>eső után köpönyeg </a:t>
            </a:r>
            <a:r>
              <a:rPr lang="hu-HU" dirty="0">
                <a:solidFill>
                  <a:srgbClr val="000000"/>
                </a:solidFill>
              </a:rPr>
              <a:t>(Hungarian)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Coat </a:t>
            </a:r>
            <a:r>
              <a:rPr lang="en-GB" dirty="0">
                <a:solidFill>
                  <a:srgbClr val="000000"/>
                </a:solidFill>
              </a:rPr>
              <a:t>after </a:t>
            </a:r>
            <a:r>
              <a:rPr lang="en-GB" dirty="0" smtClean="0">
                <a:solidFill>
                  <a:srgbClr val="000000"/>
                </a:solidFill>
              </a:rPr>
              <a:t>rain.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Q.3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297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b="1" dirty="0" smtClean="0">
                <a:solidFill>
                  <a:prstClr val="black"/>
                </a:solidFill>
              </a:rPr>
              <a:t/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prstClr val="black"/>
                </a:solidFill>
              </a:rPr>
              <a:t>English idiom:</a:t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prstClr val="black"/>
                </a:solidFill>
              </a:rPr>
              <a:t>D.   ONCE </a:t>
            </a:r>
            <a:r>
              <a:rPr lang="en-GB" b="1" dirty="0">
                <a:solidFill>
                  <a:prstClr val="black"/>
                </a:solidFill>
              </a:rPr>
              <a:t>BITTEN, TWICE </a:t>
            </a:r>
            <a:r>
              <a:rPr lang="en-GB" b="1" dirty="0" smtClean="0">
                <a:solidFill>
                  <a:prstClr val="black"/>
                </a:solidFill>
              </a:rPr>
              <a:t>SHY. </a:t>
            </a:r>
            <a:r>
              <a:rPr lang="en-GB" sz="2200" dirty="0">
                <a:solidFill>
                  <a:prstClr val="black"/>
                </a:solidFill>
              </a:rPr>
              <a:t/>
            </a:r>
            <a:br>
              <a:rPr lang="en-GB" sz="2200" dirty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el </a:t>
            </a:r>
            <a:r>
              <a:rPr lang="en-GB" b="1" dirty="0" err="1"/>
              <a:t>gato</a:t>
            </a:r>
            <a:r>
              <a:rPr lang="en-GB" b="1" dirty="0"/>
              <a:t> </a:t>
            </a:r>
            <a:r>
              <a:rPr lang="en-GB" b="1" dirty="0" err="1"/>
              <a:t>escaldado</a:t>
            </a:r>
            <a:r>
              <a:rPr lang="en-GB" b="1" dirty="0"/>
              <a:t> del </a:t>
            </a:r>
            <a:r>
              <a:rPr lang="en-GB" b="1" dirty="0" err="1"/>
              <a:t>agua</a:t>
            </a:r>
            <a:r>
              <a:rPr lang="en-GB" b="1" dirty="0"/>
              <a:t> </a:t>
            </a:r>
            <a:r>
              <a:rPr lang="en-GB" b="1" dirty="0" err="1"/>
              <a:t>fria</a:t>
            </a:r>
            <a:r>
              <a:rPr lang="en-GB" b="1" dirty="0"/>
              <a:t> </a:t>
            </a:r>
            <a:r>
              <a:rPr lang="en-GB" b="1" dirty="0" err="1"/>
              <a:t>huye</a:t>
            </a:r>
            <a:r>
              <a:rPr lang="en-GB" b="1" dirty="0"/>
              <a:t> </a:t>
            </a:r>
            <a:r>
              <a:rPr lang="en-GB" dirty="0"/>
              <a:t>(Spanish) </a:t>
            </a:r>
            <a:r>
              <a:rPr lang="en-GB" dirty="0" smtClean="0"/>
              <a:t>The </a:t>
            </a:r>
            <a:r>
              <a:rPr lang="en-GB" dirty="0"/>
              <a:t>cat that has been scalded runs away from hot </a:t>
            </a:r>
            <a:r>
              <a:rPr lang="en-GB" dirty="0" smtClean="0"/>
              <a:t>water. </a:t>
            </a:r>
            <a:endParaRPr lang="en-GB" dirty="0"/>
          </a:p>
          <a:p>
            <a:r>
              <a:rPr lang="en-GB" b="1" dirty="0" err="1" smtClean="0"/>
              <a:t>puganaya</a:t>
            </a:r>
            <a:r>
              <a:rPr lang="en-GB" b="1" dirty="0" smtClean="0"/>
              <a:t> </a:t>
            </a:r>
            <a:r>
              <a:rPr lang="en-GB" b="1" dirty="0" err="1"/>
              <a:t>vorona</a:t>
            </a:r>
            <a:r>
              <a:rPr lang="en-GB" b="1" dirty="0"/>
              <a:t> </a:t>
            </a:r>
            <a:r>
              <a:rPr lang="en-GB" b="1" dirty="0" err="1"/>
              <a:t>kusta</a:t>
            </a:r>
            <a:r>
              <a:rPr lang="en-GB" b="1" dirty="0"/>
              <a:t> (</a:t>
            </a:r>
            <a:r>
              <a:rPr lang="en-GB" b="1" dirty="0" err="1"/>
              <a:t>telezhnogo</a:t>
            </a:r>
            <a:r>
              <a:rPr lang="en-GB" b="1" dirty="0"/>
              <a:t> </a:t>
            </a:r>
            <a:r>
              <a:rPr lang="en-GB" b="1" dirty="0" err="1"/>
              <a:t>skripa</a:t>
            </a:r>
            <a:r>
              <a:rPr lang="en-GB" b="1" dirty="0"/>
              <a:t>/</a:t>
            </a:r>
            <a:r>
              <a:rPr lang="en-GB" b="1" dirty="0" err="1"/>
              <a:t>sobstvennoj</a:t>
            </a:r>
            <a:r>
              <a:rPr lang="en-GB" b="1" dirty="0"/>
              <a:t> </a:t>
            </a:r>
            <a:r>
              <a:rPr lang="en-GB" b="1" dirty="0" err="1"/>
              <a:t>teni</a:t>
            </a:r>
            <a:r>
              <a:rPr lang="en-GB" b="1" dirty="0"/>
              <a:t>) </a:t>
            </a:r>
            <a:r>
              <a:rPr lang="en-GB" b="1" dirty="0" err="1"/>
              <a:t>boitsya</a:t>
            </a:r>
            <a:r>
              <a:rPr lang="en-GB" b="1" dirty="0"/>
              <a:t> </a:t>
            </a:r>
            <a:r>
              <a:rPr lang="en-GB" dirty="0"/>
              <a:t>(Russian) </a:t>
            </a:r>
            <a:r>
              <a:rPr lang="en-GB" dirty="0" smtClean="0"/>
              <a:t>A </a:t>
            </a:r>
            <a:r>
              <a:rPr lang="en-GB" dirty="0"/>
              <a:t>spooked crow is afraid of a bush (a carriage squeak/it's own shadow</a:t>
            </a:r>
            <a:r>
              <a:rPr lang="en-GB" dirty="0" smtClean="0"/>
              <a:t>). </a:t>
            </a:r>
            <a:endParaRPr lang="en-GB" dirty="0"/>
          </a:p>
          <a:p>
            <a:r>
              <a:rPr lang="pt-BR" b="1" dirty="0"/>
              <a:t>cão picado por cobra, tem medo de linguiça </a:t>
            </a:r>
            <a:r>
              <a:rPr lang="pt-BR" dirty="0"/>
              <a:t>(Portuguese) </a:t>
            </a:r>
            <a:r>
              <a:rPr lang="pt-BR" dirty="0" smtClean="0"/>
              <a:t>A </a:t>
            </a:r>
            <a:r>
              <a:rPr lang="pt-BR" dirty="0"/>
              <a:t>dog that has been bitten by a snake fears </a:t>
            </a:r>
            <a:r>
              <a:rPr lang="pt-BR" dirty="0" smtClean="0"/>
              <a:t>sausages. </a:t>
            </a:r>
            <a:endParaRPr lang="pt-BR" dirty="0"/>
          </a:p>
          <a:p>
            <a:r>
              <a:rPr lang="en-GB" b="1" dirty="0"/>
              <a:t>cine s-a </a:t>
            </a:r>
            <a:r>
              <a:rPr lang="en-GB" b="1" dirty="0" err="1"/>
              <a:t>fript</a:t>
            </a:r>
            <a:r>
              <a:rPr lang="en-GB" b="1" dirty="0"/>
              <a:t> cu </a:t>
            </a:r>
            <a:r>
              <a:rPr lang="en-GB" b="1" dirty="0" err="1"/>
              <a:t>ciorba</a:t>
            </a:r>
            <a:r>
              <a:rPr lang="en-GB" b="1" dirty="0"/>
              <a:t>, </a:t>
            </a:r>
            <a:r>
              <a:rPr lang="en-GB" b="1" dirty="0" err="1"/>
              <a:t>suflã</a:t>
            </a:r>
            <a:r>
              <a:rPr lang="en-GB" b="1" dirty="0"/>
              <a:t> </a:t>
            </a:r>
            <a:r>
              <a:rPr lang="en-GB" b="1" dirty="0" err="1"/>
              <a:t>şi</a:t>
            </a:r>
            <a:r>
              <a:rPr lang="en-GB" b="1" dirty="0"/>
              <a:t>-n </a:t>
            </a:r>
            <a:r>
              <a:rPr lang="en-GB" b="1" dirty="0" err="1"/>
              <a:t>iaurt</a:t>
            </a:r>
            <a:r>
              <a:rPr lang="en-GB" b="1" dirty="0"/>
              <a:t> </a:t>
            </a:r>
            <a:r>
              <a:rPr lang="en-GB" dirty="0"/>
              <a:t>(Romanian) </a:t>
            </a:r>
            <a:r>
              <a:rPr lang="en-GB" dirty="0" smtClean="0"/>
              <a:t>The </a:t>
            </a:r>
            <a:r>
              <a:rPr lang="en-GB" dirty="0"/>
              <a:t>one who burnt his tongue with the soup is going to blow the yoghurt as </a:t>
            </a:r>
            <a:r>
              <a:rPr lang="en-GB" dirty="0" smtClean="0"/>
              <a:t>well. </a:t>
            </a:r>
            <a:endParaRPr lang="en-GB" dirty="0"/>
          </a:p>
          <a:p>
            <a:r>
              <a:rPr lang="en-GB" b="1" dirty="0" err="1"/>
              <a:t>Koho</a:t>
            </a:r>
            <a:r>
              <a:rPr lang="en-GB" b="1" dirty="0"/>
              <a:t> </a:t>
            </a:r>
            <a:r>
              <a:rPr lang="en-GB" b="1" dirty="0" err="1"/>
              <a:t>raz</a:t>
            </a:r>
            <a:r>
              <a:rPr lang="en-GB" b="1" dirty="0"/>
              <a:t> had </a:t>
            </a:r>
            <a:r>
              <a:rPr lang="en-GB" b="1" dirty="0" err="1"/>
              <a:t>uštipne</a:t>
            </a:r>
            <a:r>
              <a:rPr lang="en-GB" b="1" dirty="0"/>
              <a:t>, </a:t>
            </a:r>
            <a:r>
              <a:rPr lang="en-GB" b="1" dirty="0" err="1"/>
              <a:t>aj</a:t>
            </a:r>
            <a:r>
              <a:rPr lang="en-GB" b="1" dirty="0"/>
              <a:t> </a:t>
            </a:r>
            <a:r>
              <a:rPr lang="en-GB" b="1" dirty="0" err="1"/>
              <a:t>hlísty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bojí</a:t>
            </a:r>
            <a:r>
              <a:rPr lang="en-GB" b="1" dirty="0"/>
              <a:t>. (</a:t>
            </a:r>
            <a:r>
              <a:rPr lang="en-GB" dirty="0"/>
              <a:t>Slovak) Who has been bitten by a snake is afraid even of a </a:t>
            </a:r>
            <a:r>
              <a:rPr lang="en-GB" dirty="0" smtClean="0"/>
              <a:t>worm.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Q.4.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16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8580"/>
            <a:ext cx="8763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Round 1: </a:t>
            </a:r>
          </a:p>
          <a:p>
            <a:r>
              <a:rPr lang="en-GB" sz="4800" b="1" dirty="0" smtClean="0">
                <a:solidFill>
                  <a:srgbClr val="FF0000"/>
                </a:solidFill>
              </a:rPr>
              <a:t>Guess the language (music)</a:t>
            </a:r>
          </a:p>
          <a:p>
            <a:r>
              <a:rPr lang="en-GB" sz="4000" u="sng" dirty="0" smtClean="0">
                <a:hlinkClick r:id="rId2"/>
              </a:rPr>
              <a:t>https</a:t>
            </a:r>
            <a:r>
              <a:rPr lang="en-GB" sz="4000" u="sng" dirty="0">
                <a:hlinkClick r:id="rId2"/>
              </a:rPr>
              <a:t>://</a:t>
            </a:r>
            <a:r>
              <a:rPr lang="en-GB" sz="4000" u="sng" dirty="0" smtClean="0">
                <a:hlinkClick r:id="rId2"/>
              </a:rPr>
              <a:t>www.youtube.com/watch?v=41rxCqtkQ1U</a:t>
            </a:r>
            <a:r>
              <a:rPr lang="en-GB" sz="4000" u="sng" dirty="0" smtClean="0"/>
              <a:t> </a:t>
            </a:r>
          </a:p>
          <a:p>
            <a:r>
              <a:rPr lang="en-GB" sz="2800" dirty="0" smtClean="0"/>
              <a:t>Open video in Chrome. </a:t>
            </a:r>
          </a:p>
          <a:p>
            <a:r>
              <a:rPr lang="en-GB" sz="2800" dirty="0" smtClean="0"/>
              <a:t>You have 15 seconds to listen to each clip and then write your answer.</a:t>
            </a:r>
          </a:p>
          <a:p>
            <a:r>
              <a:rPr lang="en-GB" sz="2800" dirty="0" smtClean="0"/>
              <a:t>Answers are given after each song.</a:t>
            </a:r>
          </a:p>
          <a:p>
            <a:r>
              <a:rPr lang="en-GB" sz="2800" dirty="0" smtClean="0"/>
              <a:t>Use the box of languages on the right to help you with the answers.</a:t>
            </a:r>
            <a:endParaRPr lang="en-GB" sz="2800" dirty="0"/>
          </a:p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92523239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868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English idiom:</a:t>
            </a:r>
            <a:br>
              <a:rPr lang="en-GB" dirty="0" smtClean="0"/>
            </a:br>
            <a:r>
              <a:rPr lang="en-GB" b="1" dirty="0" smtClean="0"/>
              <a:t>H.  </a:t>
            </a:r>
            <a:r>
              <a:rPr lang="en-GB" sz="4000" b="1" dirty="0" smtClean="0">
                <a:solidFill>
                  <a:srgbClr val="000000"/>
                </a:solidFill>
              </a:rPr>
              <a:t>A </a:t>
            </a:r>
            <a:r>
              <a:rPr lang="en-GB" sz="4000" b="1" dirty="0">
                <a:solidFill>
                  <a:srgbClr val="000000"/>
                </a:solidFill>
              </a:rPr>
              <a:t>BAD WORKMAN BLAMES HIS </a:t>
            </a:r>
            <a:r>
              <a:rPr lang="en-GB" sz="4000" b="1" dirty="0" smtClean="0">
                <a:solidFill>
                  <a:srgbClr val="000000"/>
                </a:solidFill>
              </a:rPr>
              <a:t>TOOLS. </a:t>
            </a:r>
            <a:r>
              <a:rPr lang="en-GB" sz="3400" dirty="0">
                <a:solidFill>
                  <a:srgbClr val="000000"/>
                </a:solidFill>
              </a:rPr>
              <a:t/>
            </a:r>
            <a:br>
              <a:rPr lang="en-GB" sz="3400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229600" cy="35814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el </a:t>
            </a:r>
            <a:r>
              <a:rPr lang="es-ES" b="1" dirty="0">
                <a:solidFill>
                  <a:srgbClr val="000000"/>
                </a:solidFill>
              </a:rPr>
              <a:t>mal escribano le echa la culpa a la pluma </a:t>
            </a:r>
            <a:r>
              <a:rPr lang="es-ES" dirty="0">
                <a:solidFill>
                  <a:srgbClr val="000000"/>
                </a:solidFill>
              </a:rPr>
              <a:t>(</a:t>
            </a:r>
            <a:r>
              <a:rPr lang="es-ES" dirty="0" err="1">
                <a:solidFill>
                  <a:srgbClr val="000000"/>
                </a:solidFill>
              </a:rPr>
              <a:t>Spanish</a:t>
            </a:r>
            <a:r>
              <a:rPr lang="es-ES" dirty="0">
                <a:solidFill>
                  <a:srgbClr val="000000"/>
                </a:solidFill>
              </a:rPr>
              <a:t>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poor writer blames the </a:t>
            </a:r>
            <a:r>
              <a:rPr lang="en-GB" dirty="0" smtClean="0">
                <a:solidFill>
                  <a:srgbClr val="000000"/>
                </a:solidFill>
              </a:rPr>
              <a:t>pen.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s-ES" b="1" dirty="0">
                <a:solidFill>
                  <a:srgbClr val="000000"/>
                </a:solidFill>
              </a:rPr>
              <a:t>el cojo le echa la culpa al empedrado </a:t>
            </a:r>
            <a:r>
              <a:rPr lang="es-ES" dirty="0">
                <a:solidFill>
                  <a:srgbClr val="000000"/>
                </a:solidFill>
              </a:rPr>
              <a:t>(</a:t>
            </a:r>
            <a:r>
              <a:rPr lang="es-ES" dirty="0" err="1">
                <a:solidFill>
                  <a:srgbClr val="000000"/>
                </a:solidFill>
              </a:rPr>
              <a:t>Spanish</a:t>
            </a:r>
            <a:r>
              <a:rPr lang="es-ES" dirty="0">
                <a:solidFill>
                  <a:srgbClr val="000000"/>
                </a:solidFill>
              </a:rPr>
              <a:t>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limping man blames the </a:t>
            </a:r>
            <a:r>
              <a:rPr lang="en-GB" dirty="0" smtClean="0">
                <a:solidFill>
                  <a:srgbClr val="000000"/>
                </a:solidFill>
              </a:rPr>
              <a:t>pavement.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pl-PL" b="1" dirty="0">
                <a:solidFill>
                  <a:srgbClr val="000000"/>
                </a:solidFill>
              </a:rPr>
              <a:t>złej baletnicy przeszkadza rąbek u spódnicy </a:t>
            </a:r>
            <a:r>
              <a:rPr lang="pl-PL" dirty="0">
                <a:solidFill>
                  <a:srgbClr val="000000"/>
                </a:solidFill>
              </a:rPr>
              <a:t>(Polish)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poor dancer will be disturbed even by the hem of her </a:t>
            </a:r>
            <a:r>
              <a:rPr lang="en-GB" dirty="0" smtClean="0">
                <a:solidFill>
                  <a:srgbClr val="000000"/>
                </a:solidFill>
              </a:rPr>
              <a:t>skirt.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64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000" b="1" dirty="0" smtClean="0">
                <a:solidFill>
                  <a:srgbClr val="000000"/>
                </a:solidFill>
              </a:rPr>
              <a:t/>
            </a:r>
            <a:br>
              <a:rPr lang="en-GB" sz="3000" b="1" dirty="0" smtClean="0">
                <a:solidFill>
                  <a:srgbClr val="000000"/>
                </a:solidFill>
              </a:rPr>
            </a:br>
            <a:r>
              <a:rPr lang="en-GB" sz="3000" b="1" dirty="0" smtClean="0">
                <a:solidFill>
                  <a:srgbClr val="000000"/>
                </a:solidFill>
              </a:rPr>
              <a:t>English idiom:</a:t>
            </a:r>
            <a:br>
              <a:rPr lang="en-GB" sz="3000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C.  IT’S </a:t>
            </a:r>
            <a:r>
              <a:rPr lang="en-GB" b="1" dirty="0">
                <a:solidFill>
                  <a:srgbClr val="000000"/>
                </a:solidFill>
              </a:rPr>
              <a:t>RAINING CATS AND </a:t>
            </a:r>
            <a:r>
              <a:rPr lang="en-GB" b="1" dirty="0" smtClean="0">
                <a:solidFill>
                  <a:srgbClr val="000000"/>
                </a:solidFill>
              </a:rPr>
              <a:t>DOGS. 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 smtClean="0">
                <a:solidFill>
                  <a:srgbClr val="000000"/>
                </a:solidFill>
              </a:rPr>
              <a:t>padají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trakaře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(Czech</a:t>
            </a:r>
            <a:r>
              <a:rPr lang="en-GB" b="1" dirty="0">
                <a:solidFill>
                  <a:srgbClr val="000000"/>
                </a:solidFill>
              </a:rPr>
              <a:t>)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raining </a:t>
            </a:r>
            <a:r>
              <a:rPr lang="en-GB" dirty="0" smtClean="0">
                <a:solidFill>
                  <a:srgbClr val="000000"/>
                </a:solidFill>
              </a:rPr>
              <a:t>wheelbarrows.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det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regner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skomagerdrenge</a:t>
            </a:r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dirty="0">
                <a:solidFill>
                  <a:srgbClr val="000000"/>
                </a:solidFill>
              </a:rPr>
              <a:t>Danish)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raining shoemakers' </a:t>
            </a:r>
            <a:r>
              <a:rPr lang="en-GB" dirty="0" smtClean="0">
                <a:solidFill>
                  <a:srgbClr val="000000"/>
                </a:solidFill>
              </a:rPr>
              <a:t>apprentices.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 smtClean="0">
                <a:solidFill>
                  <a:srgbClr val="000000"/>
                </a:solidFill>
              </a:rPr>
              <a:t>brékhei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kareklopódara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(Greek)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raining chair </a:t>
            </a:r>
            <a:r>
              <a:rPr lang="en-GB" dirty="0" smtClean="0">
                <a:solidFill>
                  <a:srgbClr val="000000"/>
                </a:solidFill>
              </a:rPr>
              <a:t>legs. </a:t>
            </a:r>
          </a:p>
          <a:p>
            <a:r>
              <a:rPr lang="es-ES" b="1" dirty="0" err="1" smtClean="0">
                <a:solidFill>
                  <a:srgbClr val="000000"/>
                </a:solidFill>
              </a:rPr>
              <a:t>estan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lloviendo hasta maridos </a:t>
            </a:r>
            <a:r>
              <a:rPr lang="es-ES" dirty="0">
                <a:solidFill>
                  <a:srgbClr val="000000"/>
                </a:solidFill>
              </a:rPr>
              <a:t>(</a:t>
            </a:r>
            <a:r>
              <a:rPr lang="es-ES" dirty="0" err="1">
                <a:solidFill>
                  <a:srgbClr val="000000"/>
                </a:solidFill>
              </a:rPr>
              <a:t>Spanish</a:t>
            </a:r>
            <a:r>
              <a:rPr lang="es-ES" dirty="0">
                <a:solidFill>
                  <a:srgbClr val="000000"/>
                </a:solidFill>
              </a:rPr>
              <a:t>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even raining </a:t>
            </a:r>
            <a:r>
              <a:rPr lang="en-GB" dirty="0" smtClean="0">
                <a:solidFill>
                  <a:srgbClr val="000000"/>
                </a:solidFill>
              </a:rPr>
              <a:t>husbands.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Q.6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322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400" b="1" dirty="0" smtClean="0">
                <a:solidFill>
                  <a:srgbClr val="000000"/>
                </a:solidFill>
              </a:rPr>
              <a:t/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3400" b="1" dirty="0">
                <a:solidFill>
                  <a:srgbClr val="000000"/>
                </a:solidFill>
              </a:rPr>
              <a:t>E</a:t>
            </a:r>
            <a:r>
              <a:rPr lang="en-GB" sz="3400" b="1" dirty="0" smtClean="0">
                <a:solidFill>
                  <a:srgbClr val="000000"/>
                </a:solidFill>
              </a:rPr>
              <a:t>nglish idiom:</a:t>
            </a:r>
            <a:r>
              <a:rPr lang="en-GB" sz="3400" b="1" dirty="0">
                <a:solidFill>
                  <a:srgbClr val="000000"/>
                </a:solidFill>
              </a:rPr>
              <a:t/>
            </a:r>
            <a:br>
              <a:rPr lang="en-GB" sz="3400" b="1" dirty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I.    AS </a:t>
            </a:r>
            <a:r>
              <a:rPr lang="en-GB" b="1" dirty="0">
                <a:solidFill>
                  <a:srgbClr val="000000"/>
                </a:solidFill>
              </a:rPr>
              <a:t>EASY AS FALLING OFF A </a:t>
            </a:r>
            <a:r>
              <a:rPr lang="en-GB" b="1" dirty="0" smtClean="0">
                <a:solidFill>
                  <a:srgbClr val="000000"/>
                </a:solidFill>
              </a:rPr>
              <a:t>LOG. 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 smtClean="0">
                <a:solidFill>
                  <a:srgbClr val="000000"/>
                </a:solidFill>
              </a:rPr>
              <a:t>så </a:t>
            </a:r>
            <a:r>
              <a:rPr lang="da-DK" b="1" dirty="0">
                <a:solidFill>
                  <a:srgbClr val="000000"/>
                </a:solidFill>
              </a:rPr>
              <a:t>let som at klø sig i nakken </a:t>
            </a:r>
            <a:r>
              <a:rPr lang="da-DK" dirty="0">
                <a:solidFill>
                  <a:srgbClr val="000000"/>
                </a:solidFill>
              </a:rPr>
              <a:t>(Danish)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As </a:t>
            </a:r>
            <a:r>
              <a:rPr lang="en-GB" dirty="0">
                <a:solidFill>
                  <a:srgbClr val="000000"/>
                </a:solidFill>
              </a:rPr>
              <a:t>easy as scratching the back of your </a:t>
            </a:r>
            <a:r>
              <a:rPr lang="en-GB" dirty="0" smtClean="0">
                <a:solidFill>
                  <a:srgbClr val="000000"/>
                </a:solidFill>
              </a:rPr>
              <a:t>neck.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it-IT" b="1" dirty="0">
                <a:solidFill>
                  <a:srgbClr val="000000"/>
                </a:solidFill>
              </a:rPr>
              <a:t>facile come bere un bicchier d'acqua, facile come andare in bicicletta (</a:t>
            </a:r>
            <a:r>
              <a:rPr lang="it-IT" dirty="0">
                <a:solidFill>
                  <a:srgbClr val="000000"/>
                </a:solidFill>
              </a:rPr>
              <a:t>Italian)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As </a:t>
            </a:r>
            <a:r>
              <a:rPr lang="en-GB" dirty="0">
                <a:solidFill>
                  <a:srgbClr val="000000"/>
                </a:solidFill>
              </a:rPr>
              <a:t>easy as drinking a glass of water, as easy as </a:t>
            </a:r>
            <a:r>
              <a:rPr lang="en-GB" dirty="0" smtClean="0">
                <a:solidFill>
                  <a:srgbClr val="000000"/>
                </a:solidFill>
              </a:rPr>
              <a:t>cycling.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ežiku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ponjatno</a:t>
            </a:r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dirty="0">
                <a:solidFill>
                  <a:srgbClr val="000000"/>
                </a:solidFill>
              </a:rPr>
              <a:t>Russian</a:t>
            </a:r>
            <a:r>
              <a:rPr lang="en-GB" b="1" dirty="0">
                <a:solidFill>
                  <a:srgbClr val="000000"/>
                </a:solidFill>
              </a:rPr>
              <a:t>)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Understandable </a:t>
            </a:r>
            <a:r>
              <a:rPr lang="en-GB" dirty="0">
                <a:solidFill>
                  <a:srgbClr val="000000"/>
                </a:solidFill>
              </a:rPr>
              <a:t>to a </a:t>
            </a:r>
            <a:r>
              <a:rPr lang="en-GB" dirty="0" smtClean="0">
                <a:solidFill>
                  <a:srgbClr val="000000"/>
                </a:solidFill>
              </a:rPr>
              <a:t>hedgehog.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tereyagindan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kil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ceker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gibi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(Turkish)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As </a:t>
            </a:r>
            <a:r>
              <a:rPr lang="en-GB" dirty="0">
                <a:solidFill>
                  <a:srgbClr val="000000"/>
                </a:solidFill>
              </a:rPr>
              <a:t>if pulling a strand of hair from </a:t>
            </a:r>
            <a:r>
              <a:rPr lang="en-GB" dirty="0" smtClean="0">
                <a:solidFill>
                  <a:srgbClr val="000000"/>
                </a:solidFill>
              </a:rPr>
              <a:t>butter.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Lahké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ako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facka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(Slovak)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As </a:t>
            </a:r>
            <a:r>
              <a:rPr lang="en-GB" dirty="0">
                <a:solidFill>
                  <a:srgbClr val="000000"/>
                </a:solidFill>
              </a:rPr>
              <a:t>easy as a </a:t>
            </a:r>
            <a:r>
              <a:rPr lang="en-GB" dirty="0" smtClean="0">
                <a:solidFill>
                  <a:srgbClr val="000000"/>
                </a:solidFill>
              </a:rPr>
              <a:t>slap.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Q.7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208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000" b="1" dirty="0" smtClean="0">
                <a:solidFill>
                  <a:srgbClr val="000000"/>
                </a:solidFill>
              </a:rPr>
              <a:t/>
            </a:r>
            <a:br>
              <a:rPr lang="en-GB" sz="3000" b="1" dirty="0" smtClean="0">
                <a:solidFill>
                  <a:srgbClr val="000000"/>
                </a:solidFill>
              </a:rPr>
            </a:br>
            <a:r>
              <a:rPr lang="en-GB" sz="3000" b="1" dirty="0" smtClean="0">
                <a:solidFill>
                  <a:srgbClr val="000000"/>
                </a:solidFill>
              </a:rPr>
              <a:t>English idiom:</a:t>
            </a:r>
            <a:br>
              <a:rPr lang="en-GB" sz="3000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B.    AS </a:t>
            </a:r>
            <a:r>
              <a:rPr lang="en-GB" b="1" dirty="0">
                <a:solidFill>
                  <a:srgbClr val="000000"/>
                </a:solidFill>
              </a:rPr>
              <a:t>THICK AS </a:t>
            </a:r>
            <a:r>
              <a:rPr lang="en-GB" b="1" dirty="0" smtClean="0">
                <a:solidFill>
                  <a:srgbClr val="000000"/>
                </a:solidFill>
              </a:rPr>
              <a:t>THIEVES. 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>
                <a:solidFill>
                  <a:srgbClr val="000000"/>
                </a:solidFill>
              </a:rPr>
              <a:t>aralarindan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su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sizmaz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(Turkish)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Not </a:t>
            </a:r>
            <a:r>
              <a:rPr lang="en-GB" dirty="0">
                <a:solidFill>
                  <a:srgbClr val="000000"/>
                </a:solidFill>
              </a:rPr>
              <a:t>even water can pass between </a:t>
            </a:r>
            <a:r>
              <a:rPr lang="en-GB" dirty="0" smtClean="0">
                <a:solidFill>
                  <a:srgbClr val="000000"/>
                </a:solidFill>
              </a:rPr>
              <a:t>them.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uni </a:t>
            </a:r>
            <a:r>
              <a:rPr lang="fr-FR" b="1" dirty="0">
                <a:solidFill>
                  <a:srgbClr val="000000"/>
                </a:solidFill>
              </a:rPr>
              <a:t>comme les doigts de la main </a:t>
            </a:r>
            <a:r>
              <a:rPr lang="fr-FR" dirty="0">
                <a:solidFill>
                  <a:srgbClr val="000000"/>
                </a:solidFill>
              </a:rPr>
              <a:t>(French)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Tied </a:t>
            </a:r>
            <a:r>
              <a:rPr lang="en-GB" dirty="0">
                <a:solidFill>
                  <a:srgbClr val="000000"/>
                </a:solidFill>
              </a:rPr>
              <a:t>like the fingers of a </a:t>
            </a:r>
            <a:r>
              <a:rPr lang="en-GB" dirty="0" smtClean="0">
                <a:solidFill>
                  <a:srgbClr val="000000"/>
                </a:solidFill>
              </a:rPr>
              <a:t>hand.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s-ES" b="1" dirty="0">
                <a:solidFill>
                  <a:srgbClr val="000000"/>
                </a:solidFill>
              </a:rPr>
              <a:t>ser como uña y carne </a:t>
            </a:r>
            <a:r>
              <a:rPr lang="es-ES" dirty="0">
                <a:solidFill>
                  <a:srgbClr val="000000"/>
                </a:solidFill>
              </a:rPr>
              <a:t>(</a:t>
            </a:r>
            <a:r>
              <a:rPr lang="es-ES" dirty="0" err="1">
                <a:solidFill>
                  <a:srgbClr val="000000"/>
                </a:solidFill>
              </a:rPr>
              <a:t>Spanish</a:t>
            </a:r>
            <a:r>
              <a:rPr lang="es-ES" dirty="0">
                <a:solidFill>
                  <a:srgbClr val="000000"/>
                </a:solidFill>
              </a:rPr>
              <a:t>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be fingernail and </a:t>
            </a:r>
            <a:r>
              <a:rPr lang="en-GB" dirty="0" smtClean="0">
                <a:solidFill>
                  <a:srgbClr val="000000"/>
                </a:solidFill>
              </a:rPr>
              <a:t>flesh.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it-IT" b="1" dirty="0">
                <a:solidFill>
                  <a:srgbClr val="000000"/>
                </a:solidFill>
              </a:rPr>
              <a:t>a fi prieteni la cataramã </a:t>
            </a:r>
            <a:r>
              <a:rPr lang="it-IT" dirty="0">
                <a:solidFill>
                  <a:srgbClr val="000000"/>
                </a:solidFill>
              </a:rPr>
              <a:t>(Romanian)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be very good </a:t>
            </a:r>
            <a:r>
              <a:rPr lang="en-GB" dirty="0" smtClean="0">
                <a:solidFill>
                  <a:srgbClr val="000000"/>
                </a:solidFill>
              </a:rPr>
              <a:t>friends.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Hustý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ako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hmla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(Slovak)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As </a:t>
            </a:r>
            <a:r>
              <a:rPr lang="en-GB" dirty="0">
                <a:solidFill>
                  <a:srgbClr val="000000"/>
                </a:solidFill>
              </a:rPr>
              <a:t>thick as a </a:t>
            </a:r>
            <a:r>
              <a:rPr lang="en-GB" dirty="0" smtClean="0">
                <a:solidFill>
                  <a:srgbClr val="000000"/>
                </a:solidFill>
              </a:rPr>
              <a:t>fog.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Q.8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53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3400" b="1" dirty="0" smtClean="0">
                <a:solidFill>
                  <a:srgbClr val="000000"/>
                </a:solidFill>
              </a:rPr>
              <a:t/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3400" b="1" dirty="0" smtClean="0">
                <a:solidFill>
                  <a:srgbClr val="000000"/>
                </a:solidFill>
              </a:rPr>
              <a:t>English idiom:</a:t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3400" b="1" dirty="0" smtClean="0">
                <a:solidFill>
                  <a:srgbClr val="000000"/>
                </a:solidFill>
              </a:rPr>
              <a:t>J.   DON’T </a:t>
            </a:r>
            <a:r>
              <a:rPr lang="en-GB" sz="3400" b="1" dirty="0">
                <a:solidFill>
                  <a:srgbClr val="000000"/>
                </a:solidFill>
              </a:rPr>
              <a:t>COUNT YOUR CHICKENS </a:t>
            </a:r>
            <a:r>
              <a:rPr lang="en-GB" sz="3400" b="1" dirty="0" smtClean="0">
                <a:solidFill>
                  <a:srgbClr val="000000"/>
                </a:solidFill>
              </a:rPr>
              <a:t/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3400" b="1" dirty="0" smtClean="0">
                <a:solidFill>
                  <a:srgbClr val="000000"/>
                </a:solidFill>
              </a:rPr>
              <a:t>BEFORE </a:t>
            </a:r>
            <a:r>
              <a:rPr lang="en-GB" sz="3400" b="1" dirty="0">
                <a:solidFill>
                  <a:srgbClr val="000000"/>
                </a:solidFill>
              </a:rPr>
              <a:t>THEY’RE </a:t>
            </a:r>
            <a:r>
              <a:rPr lang="en-GB" sz="3400" b="1" dirty="0" smtClean="0">
                <a:solidFill>
                  <a:srgbClr val="000000"/>
                </a:solidFill>
              </a:rPr>
              <a:t>HATCHED. </a:t>
            </a:r>
            <a:r>
              <a:rPr lang="en-GB" sz="3400" dirty="0">
                <a:solidFill>
                  <a:srgbClr val="000000"/>
                </a:solidFill>
              </a:rPr>
              <a:t/>
            </a:r>
            <a:br>
              <a:rPr lang="en-GB" sz="3400" dirty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9099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man </a:t>
            </a:r>
            <a:r>
              <a:rPr lang="en-GB" b="1" dirty="0" err="1">
                <a:solidFill>
                  <a:srgbClr val="000000"/>
                </a:solidFill>
              </a:rPr>
              <a:t>skal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ikke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selge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skinnet</a:t>
            </a:r>
            <a:r>
              <a:rPr lang="en-GB" b="1" dirty="0">
                <a:solidFill>
                  <a:srgbClr val="000000"/>
                </a:solidFill>
              </a:rPr>
              <a:t>, </a:t>
            </a:r>
            <a:r>
              <a:rPr lang="en-GB" b="1" dirty="0" err="1">
                <a:solidFill>
                  <a:srgbClr val="000000"/>
                </a:solidFill>
              </a:rPr>
              <a:t>før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bjørnen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er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skutt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(Danish) </a:t>
            </a:r>
            <a:r>
              <a:rPr lang="en-GB" dirty="0" smtClean="0">
                <a:solidFill>
                  <a:srgbClr val="000000"/>
                </a:solidFill>
              </a:rPr>
              <a:t>One </a:t>
            </a:r>
            <a:r>
              <a:rPr lang="en-GB" dirty="0">
                <a:solidFill>
                  <a:srgbClr val="000000"/>
                </a:solidFill>
              </a:rPr>
              <a:t>should not sell the fur before the bear has been </a:t>
            </a:r>
            <a:r>
              <a:rPr lang="en-GB" dirty="0" smtClean="0">
                <a:solidFill>
                  <a:srgbClr val="000000"/>
                </a:solidFill>
              </a:rPr>
              <a:t>shot.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 smtClean="0">
                <a:solidFill>
                  <a:srgbClr val="000000"/>
                </a:solidFill>
              </a:rPr>
              <a:t>na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neroden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Petko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kapa</a:t>
            </a:r>
            <a:r>
              <a:rPr lang="en-GB" b="1" dirty="0">
                <a:solidFill>
                  <a:srgbClr val="000000"/>
                </a:solidFill>
              </a:rPr>
              <a:t> mu </a:t>
            </a:r>
            <a:r>
              <a:rPr lang="en-GB" b="1" dirty="0" err="1">
                <a:solidFill>
                  <a:srgbClr val="000000"/>
                </a:solidFill>
              </a:rPr>
              <a:t>skroile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(Macedonian) </a:t>
            </a:r>
            <a:r>
              <a:rPr lang="en-GB" dirty="0" smtClean="0">
                <a:solidFill>
                  <a:srgbClr val="000000"/>
                </a:solidFill>
              </a:rPr>
              <a:t>They </a:t>
            </a:r>
            <a:r>
              <a:rPr lang="en-GB" dirty="0">
                <a:solidFill>
                  <a:srgbClr val="000000"/>
                </a:solidFill>
              </a:rPr>
              <a:t>sewed a hat to Peter who is not born </a:t>
            </a:r>
            <a:r>
              <a:rPr lang="en-GB" dirty="0" smtClean="0">
                <a:solidFill>
                  <a:srgbClr val="000000"/>
                </a:solidFill>
              </a:rPr>
              <a:t>yet.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nu </a:t>
            </a:r>
            <a:r>
              <a:rPr lang="en-GB" b="1" dirty="0">
                <a:solidFill>
                  <a:srgbClr val="000000"/>
                </a:solidFill>
              </a:rPr>
              <a:t>da </a:t>
            </a:r>
            <a:r>
              <a:rPr lang="en-GB" b="1" dirty="0" err="1">
                <a:solidFill>
                  <a:srgbClr val="000000"/>
                </a:solidFill>
              </a:rPr>
              <a:t>vrabia</a:t>
            </a:r>
            <a:r>
              <a:rPr lang="en-GB" b="1" dirty="0">
                <a:solidFill>
                  <a:srgbClr val="000000"/>
                </a:solidFill>
              </a:rPr>
              <a:t> din </a:t>
            </a:r>
            <a:r>
              <a:rPr lang="en-GB" b="1" dirty="0" err="1">
                <a:solidFill>
                  <a:srgbClr val="000000"/>
                </a:solidFill>
              </a:rPr>
              <a:t>mânã</a:t>
            </a:r>
            <a:r>
              <a:rPr lang="en-GB" b="1" dirty="0">
                <a:solidFill>
                  <a:srgbClr val="000000"/>
                </a:solidFill>
              </a:rPr>
              <a:t>, </a:t>
            </a:r>
            <a:r>
              <a:rPr lang="en-GB" b="1" dirty="0" err="1">
                <a:solidFill>
                  <a:srgbClr val="000000"/>
                </a:solidFill>
              </a:rPr>
              <a:t>pe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cioara</a:t>
            </a:r>
            <a:r>
              <a:rPr lang="en-GB" b="1" dirty="0">
                <a:solidFill>
                  <a:srgbClr val="000000"/>
                </a:solidFill>
              </a:rPr>
              <a:t> de </a:t>
            </a:r>
            <a:r>
              <a:rPr lang="en-GB" b="1" dirty="0" err="1">
                <a:solidFill>
                  <a:srgbClr val="000000"/>
                </a:solidFill>
              </a:rPr>
              <a:t>pe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gard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(Romanian)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Do </a:t>
            </a:r>
            <a:r>
              <a:rPr lang="en-GB" dirty="0">
                <a:solidFill>
                  <a:srgbClr val="000000"/>
                </a:solidFill>
              </a:rPr>
              <a:t>not give away the sparrow from your hand for the crow sitting on the </a:t>
            </a:r>
            <a:r>
              <a:rPr lang="en-GB" dirty="0" smtClean="0">
                <a:solidFill>
                  <a:srgbClr val="000000"/>
                </a:solidFill>
              </a:rPr>
              <a:t>fence.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it-IT" b="1" dirty="0" smtClean="0">
                <a:solidFill>
                  <a:srgbClr val="000000"/>
                </a:solidFill>
              </a:rPr>
              <a:t>non </a:t>
            </a:r>
            <a:r>
              <a:rPr lang="it-IT" b="1" dirty="0">
                <a:solidFill>
                  <a:srgbClr val="000000"/>
                </a:solidFill>
              </a:rPr>
              <a:t>dire gatto se non ce l'hai nel sacco </a:t>
            </a:r>
            <a:r>
              <a:rPr lang="it-IT" dirty="0">
                <a:solidFill>
                  <a:srgbClr val="000000"/>
                </a:solidFill>
              </a:rPr>
              <a:t>(Italian)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Never </a:t>
            </a:r>
            <a:r>
              <a:rPr lang="en-GB" dirty="0">
                <a:solidFill>
                  <a:srgbClr val="000000"/>
                </a:solidFill>
              </a:rPr>
              <a:t>say 'cat' if you have not got it in your </a:t>
            </a:r>
            <a:r>
              <a:rPr lang="en-GB" dirty="0" smtClean="0">
                <a:solidFill>
                  <a:srgbClr val="000000"/>
                </a:solidFill>
              </a:rPr>
              <a:t>sack.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sv-SE" b="1" dirty="0">
                <a:solidFill>
                  <a:srgbClr val="000000"/>
                </a:solidFill>
              </a:rPr>
              <a:t>dereyi görmeden paçaları sıvama </a:t>
            </a:r>
            <a:r>
              <a:rPr lang="sv-SE" dirty="0">
                <a:solidFill>
                  <a:srgbClr val="000000"/>
                </a:solidFill>
              </a:rPr>
              <a:t>(Turkish)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Do </a:t>
            </a:r>
            <a:r>
              <a:rPr lang="en-GB" dirty="0">
                <a:solidFill>
                  <a:srgbClr val="000000"/>
                </a:solidFill>
              </a:rPr>
              <a:t>not roll up your trouser-legs before you see the </a:t>
            </a:r>
            <a:r>
              <a:rPr lang="en-GB" dirty="0" smtClean="0">
                <a:solidFill>
                  <a:srgbClr val="000000"/>
                </a:solidFill>
              </a:rPr>
              <a:t>stream.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12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2652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400" b="1" dirty="0" smtClean="0">
                <a:solidFill>
                  <a:srgbClr val="000000"/>
                </a:solidFill>
              </a:rPr>
              <a:t/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3400" b="1" dirty="0" smtClean="0">
                <a:solidFill>
                  <a:srgbClr val="000000"/>
                </a:solidFill>
              </a:rPr>
              <a:t>English idiom:</a:t>
            </a:r>
            <a:br>
              <a:rPr lang="en-GB" sz="3400" b="1" dirty="0" smtClean="0">
                <a:solidFill>
                  <a:srgbClr val="000000"/>
                </a:solidFill>
              </a:rPr>
            </a:br>
            <a:r>
              <a:rPr lang="en-GB" sz="4000" b="1" dirty="0" smtClean="0">
                <a:solidFill>
                  <a:srgbClr val="000000"/>
                </a:solidFill>
              </a:rPr>
              <a:t>A.  TO BE A </a:t>
            </a:r>
            <a:r>
              <a:rPr lang="en-GB" sz="4000" b="1" dirty="0">
                <a:solidFill>
                  <a:srgbClr val="000000"/>
                </a:solidFill>
              </a:rPr>
              <a:t>SANDWICH SHORT OF A </a:t>
            </a:r>
            <a:r>
              <a:rPr lang="en-GB" sz="4000" b="1" dirty="0" smtClean="0">
                <a:solidFill>
                  <a:srgbClr val="000000"/>
                </a:solidFill>
              </a:rPr>
              <a:t>PICNIC. </a:t>
            </a:r>
            <a:r>
              <a:rPr lang="en-GB" sz="4000" dirty="0">
                <a:solidFill>
                  <a:srgbClr val="000000"/>
                </a:solidFill>
              </a:rPr>
              <a:t/>
            </a:r>
            <a:br>
              <a:rPr lang="en-GB" sz="4000" dirty="0">
                <a:solidFill>
                  <a:srgbClr val="000000"/>
                </a:solidFill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err="1" smtClean="0">
                <a:solidFill>
                  <a:srgbClr val="000000"/>
                </a:solidFill>
              </a:rPr>
              <a:t>Šplouchá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mu </a:t>
            </a:r>
            <a:r>
              <a:rPr lang="en-GB" b="1" dirty="0" err="1">
                <a:solidFill>
                  <a:srgbClr val="000000"/>
                </a:solidFill>
              </a:rPr>
              <a:t>na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maják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(Czech) </a:t>
            </a:r>
            <a:r>
              <a:rPr lang="en-GB" dirty="0" smtClean="0">
                <a:solidFill>
                  <a:srgbClr val="000000"/>
                </a:solidFill>
              </a:rPr>
              <a:t>It's </a:t>
            </a:r>
            <a:r>
              <a:rPr lang="en-GB" dirty="0">
                <a:solidFill>
                  <a:srgbClr val="000000"/>
                </a:solidFill>
              </a:rPr>
              <a:t>splashing on his </a:t>
            </a:r>
            <a:r>
              <a:rPr lang="en-GB" dirty="0" smtClean="0">
                <a:solidFill>
                  <a:srgbClr val="000000"/>
                </a:solidFill>
              </a:rPr>
              <a:t>lighthouse.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 smtClean="0">
                <a:solidFill>
                  <a:srgbClr val="000000"/>
                </a:solidFill>
              </a:rPr>
              <a:t>avoir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une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araigneé</a:t>
            </a:r>
            <a:r>
              <a:rPr lang="en-GB" b="1" dirty="0">
                <a:solidFill>
                  <a:srgbClr val="000000"/>
                </a:solidFill>
              </a:rPr>
              <a:t> au plafond </a:t>
            </a:r>
            <a:r>
              <a:rPr lang="en-GB" dirty="0">
                <a:solidFill>
                  <a:srgbClr val="000000"/>
                </a:solidFill>
              </a:rPr>
              <a:t>(French) </a:t>
            </a: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have a spider on the </a:t>
            </a:r>
            <a:r>
              <a:rPr lang="en-GB" dirty="0" smtClean="0">
                <a:solidFill>
                  <a:srgbClr val="000000"/>
                </a:solidFill>
              </a:rPr>
              <a:t>ceiling.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non </a:t>
            </a:r>
            <a:r>
              <a:rPr lang="en-GB" b="1" dirty="0" err="1">
                <a:solidFill>
                  <a:srgbClr val="000000"/>
                </a:solidFill>
              </a:rPr>
              <a:t>avere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tutti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venerdì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(Italian) </a:t>
            </a: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be lacking some </a:t>
            </a:r>
            <a:r>
              <a:rPr lang="en-GB" dirty="0" smtClean="0">
                <a:solidFill>
                  <a:srgbClr val="000000"/>
                </a:solidFill>
              </a:rPr>
              <a:t>Fridays.</a:t>
            </a:r>
          </a:p>
          <a:p>
            <a:r>
              <a:rPr lang="en-GB" b="1" dirty="0">
                <a:solidFill>
                  <a:srgbClr val="000000"/>
                </a:solidFill>
              </a:rPr>
              <a:t>tem </a:t>
            </a:r>
            <a:r>
              <a:rPr lang="en-GB" b="1" dirty="0" err="1">
                <a:solidFill>
                  <a:srgbClr val="000000"/>
                </a:solidFill>
              </a:rPr>
              <a:t>macaquinhos</a:t>
            </a:r>
            <a:r>
              <a:rPr lang="en-GB" b="1" dirty="0">
                <a:solidFill>
                  <a:srgbClr val="000000"/>
                </a:solidFill>
              </a:rPr>
              <a:t> no </a:t>
            </a:r>
            <a:r>
              <a:rPr lang="en-GB" b="1" dirty="0" err="1">
                <a:solidFill>
                  <a:srgbClr val="000000"/>
                </a:solidFill>
              </a:rPr>
              <a:t>sotão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(Portuguese) </a:t>
            </a:r>
            <a:r>
              <a:rPr lang="en-GB" dirty="0" smtClean="0">
                <a:solidFill>
                  <a:srgbClr val="000000"/>
                </a:solidFill>
              </a:rPr>
              <a:t>He </a:t>
            </a:r>
            <a:r>
              <a:rPr lang="en-GB" dirty="0">
                <a:solidFill>
                  <a:srgbClr val="000000"/>
                </a:solidFill>
              </a:rPr>
              <a:t>has little monkeys in the </a:t>
            </a:r>
            <a:r>
              <a:rPr lang="en-GB" dirty="0" smtClean="0">
                <a:solidFill>
                  <a:srgbClr val="000000"/>
                </a:solidFill>
              </a:rPr>
              <a:t>attic.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lud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struja</a:t>
            </a:r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dirty="0">
                <a:solidFill>
                  <a:srgbClr val="000000"/>
                </a:solidFill>
              </a:rPr>
              <a:t>Serbian) </a:t>
            </a:r>
            <a:r>
              <a:rPr lang="en-GB" dirty="0" smtClean="0">
                <a:solidFill>
                  <a:srgbClr val="000000"/>
                </a:solidFill>
              </a:rPr>
              <a:t>Crazy </a:t>
            </a:r>
            <a:r>
              <a:rPr lang="en-GB" dirty="0">
                <a:solidFill>
                  <a:srgbClr val="000000"/>
                </a:solidFill>
              </a:rPr>
              <a:t>as </a:t>
            </a:r>
            <a:r>
              <a:rPr lang="en-GB" dirty="0" smtClean="0">
                <a:solidFill>
                  <a:srgbClr val="000000"/>
                </a:solidFill>
              </a:rPr>
              <a:t>electricity.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 smtClean="0">
                <a:solidFill>
                  <a:srgbClr val="000000"/>
                </a:solidFill>
              </a:rPr>
              <a:t>ikke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at </a:t>
            </a:r>
            <a:r>
              <a:rPr lang="en-GB" b="1" dirty="0" err="1">
                <a:solidFill>
                  <a:srgbClr val="000000"/>
                </a:solidFill>
              </a:rPr>
              <a:t>være</a:t>
            </a:r>
            <a:r>
              <a:rPr lang="en-GB" b="1" dirty="0">
                <a:solidFill>
                  <a:srgbClr val="000000"/>
                </a:solidFill>
              </a:rPr>
              <a:t> den </a:t>
            </a:r>
            <a:r>
              <a:rPr lang="en-GB" b="1" dirty="0" err="1">
                <a:solidFill>
                  <a:srgbClr val="000000"/>
                </a:solidFill>
              </a:rPr>
              <a:t>skarpeste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kniv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skuffen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(Danish) </a:t>
            </a:r>
            <a:r>
              <a:rPr lang="en-GB" dirty="0" smtClean="0">
                <a:solidFill>
                  <a:srgbClr val="000000"/>
                </a:solidFill>
              </a:rPr>
              <a:t>Not </a:t>
            </a:r>
            <a:r>
              <a:rPr lang="en-GB" dirty="0">
                <a:solidFill>
                  <a:srgbClr val="000000"/>
                </a:solidFill>
              </a:rPr>
              <a:t>to be the sharpest knife in the </a:t>
            </a:r>
            <a:r>
              <a:rPr lang="en-GB" dirty="0" smtClean="0">
                <a:solidFill>
                  <a:srgbClr val="000000"/>
                </a:solidFill>
              </a:rPr>
              <a:t>drawer.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Q.10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6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Thank you for participating!</a:t>
            </a:r>
          </a:p>
          <a:p>
            <a:pPr algn="just">
              <a:buNone/>
            </a:pPr>
            <a:r>
              <a:rPr lang="de-AT" sz="3000" b="1" dirty="0" smtClean="0"/>
              <a:t>Special thanks to all of the students and staff members who participated in the video.</a:t>
            </a:r>
            <a:endParaRPr lang="de-DE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18773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3269" y="332656"/>
            <a:ext cx="892889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SMA’s European Week of Languages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Monday 29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Oct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–Fri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Nov- Teachers wear badges- why?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Tuesday </a:t>
            </a:r>
            <a:r>
              <a:rPr lang="en-US" sz="2400" b="1" smtClean="0">
                <a:solidFill>
                  <a:schemeClr val="bg1"/>
                </a:solidFill>
              </a:rPr>
              <a:t>30th </a:t>
            </a:r>
            <a:r>
              <a:rPr lang="en-US" sz="2400" b="1" dirty="0" smtClean="0">
                <a:solidFill>
                  <a:schemeClr val="bg1"/>
                </a:solidFill>
              </a:rPr>
              <a:t>October - </a:t>
            </a:r>
            <a:r>
              <a:rPr lang="en-US" sz="2400" b="1" dirty="0">
                <a:solidFill>
                  <a:schemeClr val="bg1"/>
                </a:solidFill>
              </a:rPr>
              <a:t>Learning for </a:t>
            </a:r>
            <a:r>
              <a:rPr lang="en-US" sz="2400" b="1" dirty="0" smtClean="0">
                <a:solidFill>
                  <a:schemeClr val="bg1"/>
                </a:solidFill>
              </a:rPr>
              <a:t>Life Quiz</a:t>
            </a: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Wednesday 31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</a:rPr>
              <a:t> October – European themed Bake Off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Monday </a:t>
            </a:r>
            <a:r>
              <a:rPr lang="en-US" sz="2400" b="1" dirty="0">
                <a:solidFill>
                  <a:schemeClr val="bg1"/>
                </a:solidFill>
              </a:rPr>
              <a:t>29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Oct</a:t>
            </a:r>
            <a:r>
              <a:rPr lang="en-US" sz="2400" b="1" baseline="30000" dirty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– Fri 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baseline="30000" dirty="0">
                <a:solidFill>
                  <a:schemeClr val="bg1"/>
                </a:solidFill>
              </a:rPr>
              <a:t>nd</a:t>
            </a:r>
            <a:r>
              <a:rPr lang="en-US" sz="2400" b="1" dirty="0">
                <a:solidFill>
                  <a:schemeClr val="bg1"/>
                </a:solidFill>
              </a:rPr>
              <a:t> Nov- European </a:t>
            </a:r>
            <a:r>
              <a:rPr lang="en-US" sz="2400" b="1" dirty="0" smtClean="0">
                <a:solidFill>
                  <a:schemeClr val="bg1"/>
                </a:solidFill>
              </a:rPr>
              <a:t>Menu in the canteen</a:t>
            </a: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53174"/>
              </p:ext>
            </p:extLst>
          </p:nvPr>
        </p:nvGraphicFramePr>
        <p:xfrm>
          <a:off x="193268" y="260648"/>
          <a:ext cx="634315" cy="70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icture" r:id="rId3" imgW="990473" imgH="1182178" progId="Word.Picture.8">
                  <p:embed/>
                </p:oleObj>
              </mc:Choice>
              <mc:Fallback>
                <p:oleObj name="Picture" r:id="rId3" imgW="990473" imgH="11821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" y="260648"/>
                        <a:ext cx="634315" cy="701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984">
            <a:off x="172248" y="5829532"/>
            <a:ext cx="1092642" cy="84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79" y="4937887"/>
            <a:ext cx="1163136" cy="77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379">
            <a:off x="7447720" y="5800925"/>
            <a:ext cx="1208166" cy="72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52" y="5844954"/>
            <a:ext cx="1266927" cy="844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85691"/>
            <a:ext cx="1172061" cy="7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3735" y="351814"/>
            <a:ext cx="892889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SMA’s European Week of Languages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Monday 29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Oct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–Fri 2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3200" b="1" dirty="0" smtClean="0">
                <a:solidFill>
                  <a:schemeClr val="bg1"/>
                </a:solidFill>
              </a:rPr>
              <a:t> Nov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Teachers are wearing badges representing European countries.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Ask them why they are wearing this particular badge.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Can they teach you any words in this language?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Can they teach you any facts about this country?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24456"/>
              </p:ext>
            </p:extLst>
          </p:nvPr>
        </p:nvGraphicFramePr>
        <p:xfrm>
          <a:off x="193268" y="260648"/>
          <a:ext cx="634315" cy="70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icture" r:id="rId3" imgW="990473" imgH="1182178" progId="Word.Picture.8">
                  <p:embed/>
                </p:oleObj>
              </mc:Choice>
              <mc:Fallback>
                <p:oleObj name="Picture" r:id="rId3" imgW="990473" imgH="11821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" y="260648"/>
                        <a:ext cx="634315" cy="701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984">
            <a:off x="1317620" y="4416928"/>
            <a:ext cx="1579240" cy="121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53165"/>
            <a:ext cx="1585913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745">
            <a:off x="6038972" y="4437835"/>
            <a:ext cx="1758759" cy="105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726998"/>
            <a:ext cx="1546908" cy="103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737351"/>
            <a:ext cx="1578133" cy="1050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53" y="5645272"/>
            <a:ext cx="1812710" cy="1087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7" y="5737351"/>
            <a:ext cx="1992264" cy="11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3735" y="351814"/>
            <a:ext cx="8928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SMA’s European Week of Languages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23393"/>
              </p:ext>
            </p:extLst>
          </p:nvPr>
        </p:nvGraphicFramePr>
        <p:xfrm>
          <a:off x="193268" y="260648"/>
          <a:ext cx="634315" cy="70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icture" r:id="rId3" imgW="990473" imgH="1182178" progId="Word.Picture.8">
                  <p:embed/>
                </p:oleObj>
              </mc:Choice>
              <mc:Fallback>
                <p:oleObj name="Picture" r:id="rId3" imgW="990473" imgH="11821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" y="260648"/>
                        <a:ext cx="634315" cy="701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984">
            <a:off x="681932" y="3648787"/>
            <a:ext cx="1579240" cy="121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5" y="3553992"/>
            <a:ext cx="1585913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745">
            <a:off x="6420224" y="3322449"/>
            <a:ext cx="1758759" cy="105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26" y="4874973"/>
            <a:ext cx="1706614" cy="113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5439230"/>
            <a:ext cx="1578133" cy="1050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36" y="5468618"/>
            <a:ext cx="1812710" cy="1087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6" y="5390480"/>
            <a:ext cx="1992264" cy="1120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141277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</a:rPr>
              <a:t>Tuesday </a:t>
            </a:r>
            <a:r>
              <a:rPr lang="en-US" sz="4000" b="1" dirty="0" smtClean="0">
                <a:solidFill>
                  <a:schemeClr val="bg1"/>
                </a:solidFill>
              </a:rPr>
              <a:t>30th </a:t>
            </a:r>
            <a:r>
              <a:rPr lang="en-US" sz="4000" b="1" dirty="0">
                <a:solidFill>
                  <a:schemeClr val="bg1"/>
                </a:solidFill>
              </a:rPr>
              <a:t>October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Learning for Life </a:t>
            </a:r>
            <a:r>
              <a:rPr lang="en-US" sz="3200" b="1" dirty="0" smtClean="0">
                <a:solidFill>
                  <a:schemeClr val="bg1"/>
                </a:solidFill>
              </a:rPr>
              <a:t>Quiz on Europe &amp; European Languages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763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Round 2: </a:t>
            </a:r>
          </a:p>
          <a:p>
            <a:r>
              <a:rPr lang="en-GB" sz="4800" b="1" dirty="0" smtClean="0">
                <a:solidFill>
                  <a:srgbClr val="FF0000"/>
                </a:solidFill>
              </a:rPr>
              <a:t>Guess the language (spoken word)</a:t>
            </a:r>
          </a:p>
          <a:p>
            <a:r>
              <a:rPr lang="en-GB" sz="2800" dirty="0" smtClean="0"/>
              <a:t>Watch the video &amp; write down which language you think each person is speaking. </a:t>
            </a:r>
          </a:p>
          <a:p>
            <a:endParaRPr lang="en-GB" sz="2800" dirty="0"/>
          </a:p>
          <a:p>
            <a:r>
              <a:rPr lang="en-GB" sz="2800" dirty="0" smtClean="0"/>
              <a:t>Use the same list of languages in the box on the right of your answer sheet to help you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The answers are on the next slide.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29025262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3735" y="351814"/>
            <a:ext cx="8928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SMA’s European Week of Languages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87263"/>
              </p:ext>
            </p:extLst>
          </p:nvPr>
        </p:nvGraphicFramePr>
        <p:xfrm>
          <a:off x="193268" y="260648"/>
          <a:ext cx="634315" cy="70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icture" r:id="rId3" imgW="990473" imgH="1182178" progId="Word.Picture.8">
                  <p:embed/>
                </p:oleObj>
              </mc:Choice>
              <mc:Fallback>
                <p:oleObj name="Picture" r:id="rId3" imgW="990473" imgH="11821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" y="260648"/>
                        <a:ext cx="634315" cy="701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8322"/>
            <a:ext cx="707656" cy="54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46285"/>
            <a:ext cx="792957" cy="528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49869"/>
            <a:ext cx="879379" cy="52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28" y="6226239"/>
            <a:ext cx="853307" cy="56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85" y="6276102"/>
            <a:ext cx="789067" cy="525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28" y="6244771"/>
            <a:ext cx="906355" cy="543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58" y="6169728"/>
            <a:ext cx="996132" cy="56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379" y="906369"/>
            <a:ext cx="855661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Wednesday 31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4000" b="1" dirty="0" smtClean="0">
                <a:solidFill>
                  <a:schemeClr val="bg1"/>
                </a:solidFill>
              </a:rPr>
              <a:t> October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European themed Bake Off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Bring </a:t>
            </a:r>
            <a:r>
              <a:rPr lang="en-US" sz="3200" b="1" dirty="0">
                <a:solidFill>
                  <a:schemeClr val="bg1"/>
                </a:solidFill>
              </a:rPr>
              <a:t>in your cakes representing a European country. Prize for best cake. Merits for </a:t>
            </a:r>
            <a:r>
              <a:rPr lang="en-US" sz="3200" b="1" dirty="0" smtClean="0">
                <a:solidFill>
                  <a:schemeClr val="bg1"/>
                </a:solidFill>
              </a:rPr>
              <a:t>taking part.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Cakes will be sold at lunch time.</a:t>
            </a:r>
            <a:endParaRPr lang="en-US" sz="32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17" y="6212727"/>
            <a:ext cx="855238" cy="57015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06" y="1070170"/>
            <a:ext cx="2275267" cy="1638750"/>
          </a:xfrm>
          <a:prstGeom prst="rect">
            <a:avLst/>
          </a:prstGeom>
        </p:spPr>
      </p:pic>
      <p:pic>
        <p:nvPicPr>
          <p:cNvPr id="14" name="Picture 13" descr="http://fluencycontent2-schoolwebsite.netdna-ssl.com/FileCluster/AshlawnSchool/MainFolder/news/MFL-Cakes-2016/Smaller-format/IMG_9918-Resized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204249" cy="170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" y="5250016"/>
            <a:ext cx="1352550" cy="135255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88" y="2817445"/>
            <a:ext cx="830957" cy="12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4872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6632"/>
            <a:ext cx="591108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4205" y="4941168"/>
            <a:ext cx="187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Miss Monaghan for details.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93269" y="332656"/>
            <a:ext cx="8928894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SMA’s European Week of Languages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Monday </a:t>
            </a:r>
            <a:r>
              <a:rPr lang="en-US" sz="4000" b="1" dirty="0">
                <a:solidFill>
                  <a:schemeClr val="bg1"/>
                </a:solidFill>
              </a:rPr>
              <a:t>29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Oct</a:t>
            </a:r>
            <a:r>
              <a:rPr lang="en-US" sz="4000" b="1" baseline="30000" dirty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– Fri </a:t>
            </a:r>
            <a:r>
              <a:rPr lang="en-US" sz="4000" b="1" dirty="0">
                <a:solidFill>
                  <a:schemeClr val="bg1"/>
                </a:solidFill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</a:rPr>
              <a:t>nd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Nov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European Menu in the canteen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Monday: Portugal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Tuesday: Spain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Wednesday: Italy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Thursday: France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Friday: Germany</a:t>
            </a: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10934"/>
              </p:ext>
            </p:extLst>
          </p:nvPr>
        </p:nvGraphicFramePr>
        <p:xfrm>
          <a:off x="193268" y="260648"/>
          <a:ext cx="634315" cy="70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Picture" r:id="rId3" imgW="990473" imgH="1182178" progId="Word.Picture.8">
                  <p:embed/>
                </p:oleObj>
              </mc:Choice>
              <mc:Fallback>
                <p:oleObj name="Picture" r:id="rId3" imgW="990473" imgH="11821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" y="260648"/>
                        <a:ext cx="634315" cy="701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27" y="3574967"/>
            <a:ext cx="920999" cy="708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29200"/>
            <a:ext cx="979968" cy="65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73" y="6093296"/>
            <a:ext cx="956458" cy="57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74" y="4421465"/>
            <a:ext cx="884642" cy="588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11" y="2866885"/>
            <a:ext cx="998413" cy="6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3900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3" y="368240"/>
            <a:ext cx="4366749" cy="61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467527" cy="62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3" y="404664"/>
            <a:ext cx="4336652" cy="62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54425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436"/>
            <a:ext cx="887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Round 2: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 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64" y="730262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Cantonese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Kerala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Greek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Farsi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Urdu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Arabic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Italian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Spanish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Malayalam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Arabic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Bulgarian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Shona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 Greek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Spanish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Gaelic</a:t>
            </a:r>
          </a:p>
          <a:p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12106" y="771955"/>
            <a:ext cx="2263036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25200" y="1122031"/>
            <a:ext cx="2263036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97491" y="1518062"/>
            <a:ext cx="2263036" cy="381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03067" y="1873067"/>
            <a:ext cx="2263036" cy="381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97491" y="2234782"/>
            <a:ext cx="2263036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12106" y="2605138"/>
            <a:ext cx="2263036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12106" y="2960143"/>
            <a:ext cx="22630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97491" y="3290058"/>
            <a:ext cx="2263036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32127" y="3667130"/>
            <a:ext cx="2263036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930436" y="4053722"/>
            <a:ext cx="2263036" cy="381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95800" y="4418475"/>
            <a:ext cx="2263036" cy="381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895800" y="4841522"/>
            <a:ext cx="2263036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930436" y="5210222"/>
            <a:ext cx="2263036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95800" y="5574975"/>
            <a:ext cx="22630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95800" y="5960406"/>
            <a:ext cx="2263036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0548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Round 3: </a:t>
            </a:r>
          </a:p>
          <a:p>
            <a:r>
              <a:rPr lang="en-GB" sz="4800" b="1" dirty="0" smtClean="0">
                <a:solidFill>
                  <a:srgbClr val="FF0000"/>
                </a:solidFill>
              </a:rPr>
              <a:t>General Knowledge Quiz on Europe (multiple choice)</a:t>
            </a:r>
          </a:p>
          <a:p>
            <a:endParaRPr lang="en-GB" sz="4800" b="1" dirty="0">
              <a:solidFill>
                <a:srgbClr val="FF0000"/>
              </a:solidFill>
            </a:endParaRPr>
          </a:p>
          <a:p>
            <a:endParaRPr lang="en-GB" sz="4800" b="1" dirty="0" smtClean="0">
              <a:solidFill>
                <a:srgbClr val="FF0000"/>
              </a:solidFill>
            </a:endParaRPr>
          </a:p>
          <a:p>
            <a:endParaRPr lang="en-GB" sz="2800" b="1" dirty="0" smtClean="0"/>
          </a:p>
          <a:p>
            <a:r>
              <a:rPr lang="en-GB" sz="2800" b="1" dirty="0" smtClean="0"/>
              <a:t>Answers given after the 15 questions </a:t>
            </a:r>
          </a:p>
          <a:p>
            <a:r>
              <a:rPr lang="en-GB" sz="2800" b="1" dirty="0" smtClean="0"/>
              <a:t>(slides 22, 23 &amp;24).</a:t>
            </a:r>
          </a:p>
        </p:txBody>
      </p:sp>
    </p:spTree>
    <p:extLst>
      <p:ext uri="{BB962C8B-B14F-4D97-AF65-F5344CB8AC3E}">
        <p14:creationId xmlns:p14="http://schemas.microsoft.com/office/powerpoint/2010/main" val="4240329380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13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Question 1: </a:t>
            </a:r>
          </a:p>
          <a:p>
            <a:r>
              <a:rPr lang="en-GB" sz="4800" b="1" dirty="0" smtClean="0">
                <a:solidFill>
                  <a:schemeClr val="bg1"/>
                </a:solidFill>
              </a:rPr>
              <a:t>If you were drinking </a:t>
            </a:r>
            <a:r>
              <a:rPr lang="en-GB" sz="4800" b="1" dirty="0" err="1" smtClean="0">
                <a:solidFill>
                  <a:schemeClr val="bg1"/>
                </a:solidFill>
              </a:rPr>
              <a:t>horchata</a:t>
            </a:r>
            <a:r>
              <a:rPr lang="en-GB" sz="4800" b="1" dirty="0" smtClean="0">
                <a:solidFill>
                  <a:schemeClr val="bg1"/>
                </a:solidFill>
              </a:rPr>
              <a:t>, where would you be?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071" y="2694861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Italy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Spain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Portugal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3535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197933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2: </a:t>
            </a:r>
            <a:endParaRPr lang="en-GB" sz="6600" b="1" dirty="0">
              <a:solidFill>
                <a:prstClr val="white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Which is Europe’s busiest port?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Rotterdam 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Felixstowe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Hamburg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5721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92" y="11663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600" b="1" dirty="0">
                <a:solidFill>
                  <a:prstClr val="white"/>
                </a:solidFill>
              </a:rPr>
              <a:t>Question </a:t>
            </a:r>
            <a:r>
              <a:rPr lang="en-GB" sz="6600" b="1" dirty="0" smtClean="0">
                <a:solidFill>
                  <a:prstClr val="white"/>
                </a:solidFill>
              </a:rPr>
              <a:t>3: </a:t>
            </a:r>
            <a:endParaRPr lang="en-GB" sz="6600" b="1" dirty="0">
              <a:solidFill>
                <a:prstClr val="white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This is the flag of which country?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24" y="2780928"/>
            <a:ext cx="3784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Norway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Hungary</a:t>
            </a:r>
          </a:p>
          <a:p>
            <a:pPr marL="914400" indent="-914400">
              <a:buAutoNum type="alphaLcParenR"/>
            </a:pPr>
            <a:endParaRPr lang="en-GB" sz="4800" b="1" dirty="0">
              <a:solidFill>
                <a:schemeClr val="bg1"/>
              </a:solidFill>
            </a:endParaRPr>
          </a:p>
          <a:p>
            <a:pPr marL="914400" indent="-914400">
              <a:buAutoNum type="alphaLcParenR"/>
            </a:pPr>
            <a:r>
              <a:rPr lang="en-GB" sz="4800" b="1" dirty="0" smtClean="0">
                <a:solidFill>
                  <a:schemeClr val="bg1"/>
                </a:solidFill>
              </a:rPr>
              <a:t>Greece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flags.net/images/largeflags/GREC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23581"/>
            <a:ext cx="4752528" cy="32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9730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1786</Words>
  <Application>Microsoft Office PowerPoint</Application>
  <PresentationFormat>On-screen Show (4:3)</PresentationFormat>
  <Paragraphs>328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Office Theme</vt:lpstr>
      <vt:lpstr>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4: Idioms Round</vt:lpstr>
      <vt:lpstr>English idiom: G.   DON’T JUDGE A BOOK BY ITS COVER.</vt:lpstr>
      <vt:lpstr>English idiom:  E.   LIKE FATHER, LIKE SON. </vt:lpstr>
      <vt:lpstr> English idiom: F.  DON’T CRY OVER SPILT MILK.  </vt:lpstr>
      <vt:lpstr> English idiom: D.   ONCE BITTEN, TWICE SHY.  </vt:lpstr>
      <vt:lpstr> English idiom: H.  A BAD WORKMAN BLAMES HIS TOOLS.  </vt:lpstr>
      <vt:lpstr> English idiom: C.  IT’S RAINING CATS AND DOGS.  </vt:lpstr>
      <vt:lpstr> English idiom: I.    AS EASY AS FALLING OFF A LOG.  </vt:lpstr>
      <vt:lpstr> English idiom: B.    AS THICK AS THIEVES.  </vt:lpstr>
      <vt:lpstr> English idiom: J.   DON’T COUNT YOUR CHICKENS  BEFORE THEY’RE HATCHED.  </vt:lpstr>
      <vt:lpstr> English idiom: A.  TO BE A SANDWICH SHORT OF A PICNIC.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 26th of September</dc:title>
  <dc:creator>Alina</dc:creator>
  <cp:lastModifiedBy>Winifred Monaghan</cp:lastModifiedBy>
  <cp:revision>183</cp:revision>
  <dcterms:created xsi:type="dcterms:W3CDTF">2012-11-05T14:16:57Z</dcterms:created>
  <dcterms:modified xsi:type="dcterms:W3CDTF">2018-10-29T17:54:13Z</dcterms:modified>
</cp:coreProperties>
</file>